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9" r:id="rId20"/>
    <p:sldId id="274" r:id="rId21"/>
    <p:sldId id="275" r:id="rId22"/>
    <p:sldId id="276" r:id="rId23"/>
    <p:sldId id="277" r:id="rId24"/>
    <p:sldId id="278"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939E483-06E3-4F7C-8681-8F5201E0D093}" type="datetimeFigureOut">
              <a:rPr lang="ar-IQ" smtClean="0"/>
              <a:t>13/05/1442</a:t>
            </a:fld>
            <a:endParaRPr lang="ar-IQ"/>
          </a:p>
        </p:txBody>
      </p:sp>
      <p:sp>
        <p:nvSpPr>
          <p:cNvPr id="5" name="Footer Placeholder 4"/>
          <p:cNvSpPr>
            <a:spLocks noGrp="1"/>
          </p:cNvSpPr>
          <p:nvPr>
            <p:ph type="ftr" sz="quarter" idx="11"/>
          </p:nvPr>
        </p:nvSpPr>
        <p:spPr/>
        <p:txBody>
          <a:bodyPr/>
          <a:lstStyle/>
          <a:p>
            <a:endParaRPr lang="ar-IQ"/>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B2D3D87-5569-495A-B352-0F2ACC9E2087}" type="slidenum">
              <a:rPr lang="ar-IQ" smtClean="0"/>
              <a:t>‹#›</a:t>
            </a:fld>
            <a:endParaRPr lang="ar-IQ"/>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39E483-06E3-4F7C-8681-8F5201E0D093}" type="datetimeFigureOut">
              <a:rPr lang="ar-IQ" smtClean="0"/>
              <a:t>13/05/1442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B2D3D87-5569-495A-B352-0F2ACC9E2087}"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39E483-06E3-4F7C-8681-8F5201E0D093}" type="datetimeFigureOut">
              <a:rPr lang="ar-IQ" smtClean="0"/>
              <a:t>13/05/1442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B2D3D87-5569-495A-B352-0F2ACC9E2087}"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39E483-06E3-4F7C-8681-8F5201E0D093}" type="datetimeFigureOut">
              <a:rPr lang="ar-IQ" smtClean="0"/>
              <a:t>13/05/1442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B2D3D87-5569-495A-B352-0F2ACC9E2087}"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939E483-06E3-4F7C-8681-8F5201E0D093}" type="datetimeFigureOut">
              <a:rPr lang="ar-IQ" smtClean="0"/>
              <a:t>13/05/1442</a:t>
            </a:fld>
            <a:endParaRPr lang="ar-IQ"/>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B2D3D87-5569-495A-B352-0F2ACC9E2087}" type="slidenum">
              <a:rPr lang="ar-IQ" smtClean="0"/>
              <a:t>‹#›</a:t>
            </a:fld>
            <a:endParaRPr lang="ar-IQ"/>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39E483-06E3-4F7C-8681-8F5201E0D093}" type="datetimeFigureOut">
              <a:rPr lang="ar-IQ" smtClean="0"/>
              <a:t>13/05/1442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B2D3D87-5569-495A-B352-0F2ACC9E2087}"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39E483-06E3-4F7C-8681-8F5201E0D093}" type="datetimeFigureOut">
              <a:rPr lang="ar-IQ" smtClean="0"/>
              <a:t>13/05/1442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B2D3D87-5569-495A-B352-0F2ACC9E2087}"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39E483-06E3-4F7C-8681-8F5201E0D093}" type="datetimeFigureOut">
              <a:rPr lang="ar-IQ" smtClean="0"/>
              <a:t>13/05/1442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B2D3D87-5569-495A-B352-0F2ACC9E2087}"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939E483-06E3-4F7C-8681-8F5201E0D093}" type="datetimeFigureOut">
              <a:rPr lang="ar-IQ" smtClean="0"/>
              <a:t>13/05/1442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B2D3D87-5569-495A-B352-0F2ACC9E2087}" type="slidenum">
              <a:rPr lang="ar-IQ" smtClean="0"/>
              <a:t>‹#›</a:t>
            </a:fld>
            <a:endParaRPr lang="ar-IQ"/>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39E483-06E3-4F7C-8681-8F5201E0D093}" type="datetimeFigureOut">
              <a:rPr lang="ar-IQ" smtClean="0"/>
              <a:t>13/05/1442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B2D3D87-5569-495A-B352-0F2ACC9E2087}" type="slidenum">
              <a:rPr lang="ar-IQ" smtClean="0"/>
              <a:t>‹#›</a:t>
            </a:fld>
            <a:endParaRPr lang="ar-IQ"/>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E939E483-06E3-4F7C-8681-8F5201E0D093}" type="datetimeFigureOut">
              <a:rPr lang="ar-IQ" smtClean="0"/>
              <a:t>13/05/1442</a:t>
            </a:fld>
            <a:endParaRPr lang="ar-IQ"/>
          </a:p>
        </p:txBody>
      </p:sp>
      <p:sp>
        <p:nvSpPr>
          <p:cNvPr id="7" name="Slide Number Placeholder 6"/>
          <p:cNvSpPr>
            <a:spLocks noGrp="1"/>
          </p:cNvSpPr>
          <p:nvPr>
            <p:ph type="sldNum" sz="quarter" idx="12"/>
          </p:nvPr>
        </p:nvSpPr>
        <p:spPr/>
        <p:txBody>
          <a:bodyPr/>
          <a:lstStyle/>
          <a:p>
            <a:fld id="{7B2D3D87-5569-495A-B352-0F2ACC9E2087}" type="slidenum">
              <a:rPr lang="ar-IQ" smtClean="0"/>
              <a:t>‹#›</a:t>
            </a:fld>
            <a:endParaRPr lang="ar-IQ"/>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ar-IQ"/>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939E483-06E3-4F7C-8681-8F5201E0D093}" type="datetimeFigureOut">
              <a:rPr lang="ar-IQ" smtClean="0"/>
              <a:t>13/05/1442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B2D3D87-5569-495A-B352-0F2ACC9E2087}" type="slidenum">
              <a:rPr lang="ar-IQ" smtClean="0"/>
              <a:t>‹#›</a:t>
            </a:fld>
            <a:endParaRPr lang="ar-IQ"/>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40000" lnSpcReduction="20000"/>
          </a:bodyPr>
          <a:lstStyle/>
          <a:p>
            <a:r>
              <a:rPr lang="en-US" dirty="0" smtClean="0"/>
              <a:t>Professor </a:t>
            </a:r>
            <a:r>
              <a:rPr lang="en-US" dirty="0" err="1" smtClean="0"/>
              <a:t>Muhsin</a:t>
            </a:r>
            <a:r>
              <a:rPr lang="en-US" dirty="0" smtClean="0"/>
              <a:t> Al-</a:t>
            </a:r>
            <a:r>
              <a:rPr lang="en-US" dirty="0" err="1" smtClean="0"/>
              <a:t>sabbak</a:t>
            </a:r>
            <a:endParaRPr lang="en-US" dirty="0" smtClean="0"/>
          </a:p>
          <a:p>
            <a:r>
              <a:rPr lang="en-US" dirty="0" err="1" smtClean="0"/>
              <a:t>Universty</a:t>
            </a:r>
            <a:r>
              <a:rPr lang="en-US" dirty="0" smtClean="0"/>
              <a:t> of </a:t>
            </a:r>
            <a:r>
              <a:rPr lang="en-US" dirty="0" err="1" smtClean="0"/>
              <a:t>Basrah</a:t>
            </a:r>
            <a:endParaRPr lang="en-US" dirty="0" smtClean="0"/>
          </a:p>
          <a:p>
            <a:r>
              <a:rPr lang="en-US" dirty="0" err="1" smtClean="0"/>
              <a:t>Basrah</a:t>
            </a:r>
            <a:r>
              <a:rPr lang="en-US" dirty="0" smtClean="0"/>
              <a:t> Medical School</a:t>
            </a:r>
          </a:p>
          <a:p>
            <a:endParaRPr lang="ar-IQ" dirty="0"/>
          </a:p>
        </p:txBody>
      </p:sp>
      <p:sp>
        <p:nvSpPr>
          <p:cNvPr id="2" name="Title 1"/>
          <p:cNvSpPr>
            <a:spLocks noGrp="1"/>
          </p:cNvSpPr>
          <p:nvPr>
            <p:ph type="ctrTitle"/>
          </p:nvPr>
        </p:nvSpPr>
        <p:spPr/>
        <p:txBody>
          <a:bodyPr/>
          <a:lstStyle/>
          <a:p>
            <a:r>
              <a:rPr lang="en-US" dirty="0" smtClean="0"/>
              <a:t>AMENORRHEA</a:t>
            </a:r>
            <a:endParaRPr lang="ar-IQ" dirty="0"/>
          </a:p>
        </p:txBody>
      </p:sp>
    </p:spTree>
    <p:extLst>
      <p:ext uri="{BB962C8B-B14F-4D97-AF65-F5344CB8AC3E}">
        <p14:creationId xmlns:p14="http://schemas.microsoft.com/office/powerpoint/2010/main" val="2402591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496944" cy="6063198"/>
          </a:xfrm>
          <a:prstGeom prst="rect">
            <a:avLst/>
          </a:prstGeom>
        </p:spPr>
        <p:txBody>
          <a:bodyPr wrap="square">
            <a:spAutoFit/>
          </a:bodyPr>
          <a:lstStyle/>
          <a:p>
            <a:pPr algn="l"/>
            <a:r>
              <a:rPr lang="en-US" sz="2800" b="1" dirty="0" smtClean="0">
                <a:solidFill>
                  <a:srgbClr val="FF0000"/>
                </a:solidFill>
                <a:cs typeface="+mj-cs"/>
              </a:rPr>
              <a:t>Uterine causes</a:t>
            </a:r>
          </a:p>
          <a:p>
            <a:pPr algn="l"/>
            <a:r>
              <a:rPr lang="en-US" sz="2400" b="1" dirty="0" smtClean="0">
                <a:cs typeface="+mj-cs"/>
              </a:rPr>
              <a:t>-	Absence of uterus seen in patient with </a:t>
            </a:r>
            <a:r>
              <a:rPr lang="en-US" sz="2400" b="1" dirty="0" err="1" smtClean="0">
                <a:cs typeface="+mj-cs"/>
              </a:rPr>
              <a:t>Mullarian</a:t>
            </a:r>
            <a:r>
              <a:rPr lang="en-US" sz="2400" b="1" dirty="0" smtClean="0">
                <a:cs typeface="+mj-cs"/>
              </a:rPr>
              <a:t> agenesis</a:t>
            </a:r>
          </a:p>
          <a:p>
            <a:pPr algn="l"/>
            <a:r>
              <a:rPr lang="en-US" sz="2400" b="1" dirty="0" smtClean="0">
                <a:cs typeface="+mj-cs"/>
              </a:rPr>
              <a:t>( Mayer- Rocky- </a:t>
            </a:r>
            <a:r>
              <a:rPr lang="en-US" sz="2400" b="1" dirty="0" err="1" smtClean="0">
                <a:cs typeface="+mj-cs"/>
              </a:rPr>
              <a:t>Tansky</a:t>
            </a:r>
            <a:r>
              <a:rPr lang="en-US" sz="2400" b="1" dirty="0" smtClean="0">
                <a:cs typeface="+mj-cs"/>
              </a:rPr>
              <a:t> Syndrome).</a:t>
            </a:r>
          </a:p>
          <a:p>
            <a:pPr algn="l"/>
            <a:r>
              <a:rPr lang="en-US" sz="2400" b="1" dirty="0" smtClean="0">
                <a:cs typeface="+mj-cs"/>
              </a:rPr>
              <a:t>B-	Testicular feminization syndrome in which the genotype is 46XY usually here the phenotype is female pattern but she is genotypic ally male. </a:t>
            </a:r>
          </a:p>
          <a:p>
            <a:pPr algn="l"/>
            <a:r>
              <a:rPr lang="en-US" sz="2400" b="1" dirty="0" smtClean="0">
                <a:cs typeface="+mj-cs"/>
              </a:rPr>
              <a:t>C-	Obliteration of uterine cavity due to frequent and sever D&amp;C resulting in adhesion of uterine cavity and hence lead to amenorrhea called Asher man's syndrome. This was simply diagnosed by absence of with drawl bleeding after the use of contraceptive pills and confirmed by the use of hysteroscopy.</a:t>
            </a:r>
          </a:p>
          <a:p>
            <a:pPr algn="l"/>
            <a:r>
              <a:rPr lang="en-US" sz="2400" b="1" dirty="0" smtClean="0">
                <a:cs typeface="+mj-cs"/>
              </a:rPr>
              <a:t>This was treated simply by:-</a:t>
            </a:r>
          </a:p>
          <a:p>
            <a:pPr algn="l"/>
            <a:r>
              <a:rPr lang="en-US" sz="2400" b="1" dirty="0" smtClean="0">
                <a:cs typeface="+mj-cs"/>
              </a:rPr>
              <a:t>•	Use of contraceptive device after simple D&amp;C and you keep her on estrogen dominant pills to prevent further adhesion.</a:t>
            </a:r>
          </a:p>
          <a:p>
            <a:pPr algn="l"/>
            <a:r>
              <a:rPr lang="en-US" sz="2400" b="1" dirty="0" smtClean="0">
                <a:cs typeface="+mj-cs"/>
              </a:rPr>
              <a:t>•	</a:t>
            </a:r>
            <a:r>
              <a:rPr lang="en-US" sz="2400" b="1" dirty="0" err="1" smtClean="0">
                <a:cs typeface="+mj-cs"/>
              </a:rPr>
              <a:t>Hysteroscopic</a:t>
            </a:r>
            <a:r>
              <a:rPr lang="en-US" sz="2400" b="1" dirty="0" smtClean="0">
                <a:cs typeface="+mj-cs"/>
              </a:rPr>
              <a:t> resection plus proper hemostasis to prevent re adhesion.</a:t>
            </a:r>
            <a:r>
              <a:rPr lang="en-US" dirty="0" smtClean="0"/>
              <a:t> </a:t>
            </a:r>
            <a:endParaRPr lang="en-US" dirty="0"/>
          </a:p>
        </p:txBody>
      </p:sp>
    </p:spTree>
    <p:extLst>
      <p:ext uri="{BB962C8B-B14F-4D97-AF65-F5344CB8AC3E}">
        <p14:creationId xmlns:p14="http://schemas.microsoft.com/office/powerpoint/2010/main" val="2266586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4155" y="692696"/>
            <a:ext cx="7704856" cy="4585871"/>
          </a:xfrm>
          <a:prstGeom prst="rect">
            <a:avLst/>
          </a:prstGeom>
        </p:spPr>
        <p:txBody>
          <a:bodyPr wrap="square">
            <a:spAutoFit/>
          </a:bodyPr>
          <a:lstStyle/>
          <a:p>
            <a:pPr algn="l"/>
            <a:r>
              <a:rPr lang="en-US" sz="2800" b="1" u="sng" dirty="0" smtClean="0">
                <a:solidFill>
                  <a:srgbClr val="FF0000"/>
                </a:solidFill>
                <a:cs typeface="+mj-cs"/>
              </a:rPr>
              <a:t>Endocrine</a:t>
            </a:r>
          </a:p>
          <a:p>
            <a:pPr algn="l"/>
            <a:r>
              <a:rPr lang="en-US" sz="2400" b="1" dirty="0" smtClean="0"/>
              <a:t> Like thyroid problem usually hypothyroidism rather than hyper because the former lead to hyper-</a:t>
            </a:r>
            <a:r>
              <a:rPr lang="en-US" sz="2400" b="1" dirty="0" err="1" smtClean="0"/>
              <a:t>prolactinoma</a:t>
            </a:r>
            <a:r>
              <a:rPr lang="en-US" sz="2400" b="1" dirty="0" smtClean="0"/>
              <a:t> and hence will leads to amenorrhea</a:t>
            </a:r>
          </a:p>
          <a:p>
            <a:pPr algn="l"/>
            <a:r>
              <a:rPr lang="en-US" sz="2400" b="1" dirty="0" smtClean="0"/>
              <a:t>-Pancreas uncontrolled and childhood diabetes is a cause of amenorrhea</a:t>
            </a:r>
          </a:p>
          <a:p>
            <a:pPr algn="l"/>
            <a:r>
              <a:rPr lang="en-US" sz="2400" b="1" dirty="0" smtClean="0"/>
              <a:t>-Adrenal cortex:- </a:t>
            </a:r>
            <a:r>
              <a:rPr lang="en-US" sz="2400" b="1" dirty="0" err="1" smtClean="0"/>
              <a:t>Adrenogenital</a:t>
            </a:r>
            <a:r>
              <a:rPr lang="en-US" sz="2400" b="1" dirty="0" smtClean="0"/>
              <a:t> syndrome due to tumor of adrenal gland or hypoplasia all leads to amenorrhea</a:t>
            </a:r>
          </a:p>
          <a:p>
            <a:pPr algn="l"/>
            <a:r>
              <a:rPr lang="en-US" sz="2400" b="1" dirty="0" smtClean="0"/>
              <a:t>-General constitutional upset and diseases like acute illness, chronic debilitating diseases like T.B. mal-absorption syndrome that leads to anorexia nervosa and overweight.</a:t>
            </a:r>
            <a:endParaRPr lang="en-US" sz="2400" b="1" dirty="0"/>
          </a:p>
        </p:txBody>
      </p:sp>
    </p:spTree>
    <p:extLst>
      <p:ext uri="{BB962C8B-B14F-4D97-AF65-F5344CB8AC3E}">
        <p14:creationId xmlns:p14="http://schemas.microsoft.com/office/powerpoint/2010/main" val="15895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66843"/>
            <a:ext cx="8280920" cy="4893647"/>
          </a:xfrm>
          <a:prstGeom prst="rect">
            <a:avLst/>
          </a:prstGeom>
        </p:spPr>
        <p:txBody>
          <a:bodyPr wrap="square">
            <a:spAutoFit/>
          </a:bodyPr>
          <a:lstStyle/>
          <a:p>
            <a:pPr algn="l"/>
            <a:r>
              <a:rPr lang="en-US" sz="2400" b="1" dirty="0" smtClean="0">
                <a:cs typeface="+mj-cs"/>
              </a:rPr>
              <a:t>Environmental factors like change in </a:t>
            </a:r>
            <a:r>
              <a:rPr lang="en-US" sz="2400" b="1" dirty="0" err="1" smtClean="0">
                <a:cs typeface="+mj-cs"/>
              </a:rPr>
              <a:t>climate,occupation</a:t>
            </a:r>
            <a:r>
              <a:rPr lang="en-US" sz="2400" b="1" dirty="0" smtClean="0">
                <a:cs typeface="+mj-cs"/>
              </a:rPr>
              <a:t> and bereavement reaction to a loss of friends and relatives and so on….</a:t>
            </a:r>
          </a:p>
          <a:p>
            <a:pPr algn="l"/>
            <a:r>
              <a:rPr lang="en-US" sz="2400" b="1" dirty="0" smtClean="0">
                <a:cs typeface="+mj-cs"/>
              </a:rPr>
              <a:t>-</a:t>
            </a:r>
            <a:r>
              <a:rPr lang="en-US" sz="2400" b="1" dirty="0" smtClean="0">
                <a:solidFill>
                  <a:srgbClr val="FF0000"/>
                </a:solidFill>
                <a:cs typeface="+mj-cs"/>
              </a:rPr>
              <a:t>Jogger amenorrhea:- </a:t>
            </a:r>
            <a:r>
              <a:rPr lang="en-US" sz="2400" b="1" dirty="0" smtClean="0">
                <a:cs typeface="+mj-cs"/>
              </a:rPr>
              <a:t>This type of amenorrhea specifically occurred among athletes and ballet dancer and those with heavy exercises and male type of exercises because of androgen over production.</a:t>
            </a:r>
          </a:p>
          <a:p>
            <a:pPr algn="l"/>
            <a:r>
              <a:rPr lang="en-US" sz="2400" b="1" dirty="0" err="1" smtClean="0">
                <a:solidFill>
                  <a:srgbClr val="FF0000"/>
                </a:solidFill>
                <a:cs typeface="+mj-cs"/>
              </a:rPr>
              <a:t>Arrhenoblastomas</a:t>
            </a:r>
            <a:r>
              <a:rPr lang="en-US" sz="2400" b="1" dirty="0" smtClean="0">
                <a:solidFill>
                  <a:srgbClr val="FF0000"/>
                </a:solidFill>
                <a:cs typeface="+mj-cs"/>
              </a:rPr>
              <a:t>:- </a:t>
            </a:r>
            <a:r>
              <a:rPr lang="en-US" sz="2400" b="1" dirty="0" smtClean="0">
                <a:cs typeface="+mj-cs"/>
              </a:rPr>
              <a:t>This is a type of androgen secreting tumor of the ovary it is also called </a:t>
            </a:r>
            <a:r>
              <a:rPr lang="en-US" sz="2400" b="1" dirty="0" err="1" smtClean="0">
                <a:cs typeface="+mj-cs"/>
              </a:rPr>
              <a:t>androblastoma</a:t>
            </a:r>
            <a:r>
              <a:rPr lang="en-US" sz="2400" b="1" dirty="0" smtClean="0">
                <a:cs typeface="+mj-cs"/>
              </a:rPr>
              <a:t>.</a:t>
            </a:r>
          </a:p>
          <a:p>
            <a:pPr algn="l"/>
            <a:r>
              <a:rPr lang="en-US" sz="2400" b="1" dirty="0" smtClean="0">
                <a:cs typeface="+mj-cs"/>
              </a:rPr>
              <a:t>-Continuous production of androgen and progesterone in certain cases of theca and luteal cyst can lead to amenorrhea ,like pregnancy.</a:t>
            </a:r>
          </a:p>
          <a:p>
            <a:pPr algn="l"/>
            <a:r>
              <a:rPr lang="en-US" sz="2400" b="1" dirty="0" smtClean="0">
                <a:cs typeface="+mj-cs"/>
              </a:rPr>
              <a:t>PCOS. (poly cystic ovary syndrome).</a:t>
            </a:r>
            <a:endParaRPr lang="en-US" sz="2400" b="1" dirty="0">
              <a:cs typeface="+mj-cs"/>
            </a:endParaRPr>
          </a:p>
        </p:txBody>
      </p:sp>
    </p:spTree>
    <p:extLst>
      <p:ext uri="{BB962C8B-B14F-4D97-AF65-F5344CB8AC3E}">
        <p14:creationId xmlns:p14="http://schemas.microsoft.com/office/powerpoint/2010/main" val="359823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751344"/>
            <a:ext cx="8280920" cy="5262979"/>
          </a:xfrm>
          <a:prstGeom prst="rect">
            <a:avLst/>
          </a:prstGeom>
        </p:spPr>
        <p:txBody>
          <a:bodyPr wrap="square">
            <a:spAutoFit/>
          </a:bodyPr>
          <a:lstStyle/>
          <a:p>
            <a:pPr algn="l"/>
            <a:r>
              <a:rPr lang="en-US" sz="2400" b="1" u="sng" dirty="0" smtClean="0">
                <a:solidFill>
                  <a:srgbClr val="FF0000"/>
                </a:solidFill>
                <a:cs typeface="+mj-cs"/>
              </a:rPr>
              <a:t>Puberty amenorrhea: </a:t>
            </a:r>
            <a:r>
              <a:rPr lang="en-US" sz="2400" b="1" dirty="0" smtClean="0">
                <a:cs typeface="+mj-cs"/>
              </a:rPr>
              <a:t>- here there is absence of menstruation after menarche which usually lasted for 8-12 months, it is so common so it considered normal. </a:t>
            </a:r>
          </a:p>
          <a:p>
            <a:pPr algn="l"/>
            <a:r>
              <a:rPr lang="en-US" sz="2400" b="1" u="sng" dirty="0" smtClean="0">
                <a:solidFill>
                  <a:srgbClr val="FF0000"/>
                </a:solidFill>
                <a:cs typeface="+mj-cs"/>
              </a:rPr>
              <a:t>Drugs</a:t>
            </a:r>
            <a:r>
              <a:rPr lang="en-US" sz="2400" b="1" dirty="0" smtClean="0">
                <a:cs typeface="+mj-cs"/>
              </a:rPr>
              <a:t>  </a:t>
            </a:r>
          </a:p>
          <a:p>
            <a:pPr algn="l"/>
            <a:r>
              <a:rPr lang="en-US" sz="2400" b="1" dirty="0" smtClean="0">
                <a:cs typeface="+mj-cs"/>
              </a:rPr>
              <a:t>Certain drugs might lead to amenorrhea like those that lead to hyper-</a:t>
            </a:r>
            <a:r>
              <a:rPr lang="en-US" sz="2400" b="1" dirty="0" err="1" smtClean="0">
                <a:cs typeface="+mj-cs"/>
              </a:rPr>
              <a:t>prolactinemia</a:t>
            </a:r>
            <a:r>
              <a:rPr lang="en-US" sz="2400" b="1" dirty="0" smtClean="0">
                <a:cs typeface="+mj-cs"/>
              </a:rPr>
              <a:t> </a:t>
            </a:r>
            <a:r>
              <a:rPr lang="en-US" sz="2400" b="1" dirty="0" err="1" smtClean="0">
                <a:cs typeface="+mj-cs"/>
              </a:rPr>
              <a:t>e.g</a:t>
            </a:r>
            <a:r>
              <a:rPr lang="en-US" sz="2400" b="1" dirty="0" smtClean="0">
                <a:cs typeface="+mj-cs"/>
              </a:rPr>
              <a:t> methyl </a:t>
            </a:r>
            <a:r>
              <a:rPr lang="en-US" sz="2400" b="1" dirty="0" err="1" smtClean="0">
                <a:cs typeface="+mj-cs"/>
              </a:rPr>
              <a:t>dopa</a:t>
            </a:r>
            <a:r>
              <a:rPr lang="en-US" sz="2400" b="1" dirty="0" smtClean="0">
                <a:cs typeface="+mj-cs"/>
              </a:rPr>
              <a:t>, cimetidine (H2 receptor blocker), tricyclic antidepressant, </a:t>
            </a:r>
            <a:r>
              <a:rPr lang="en-US" sz="2400" b="1" dirty="0" err="1" smtClean="0">
                <a:cs typeface="+mj-cs"/>
              </a:rPr>
              <a:t>metaclopromide</a:t>
            </a:r>
            <a:r>
              <a:rPr lang="en-US" sz="2400" b="1" dirty="0" smtClean="0">
                <a:cs typeface="+mj-cs"/>
              </a:rPr>
              <a:t>, amphetamines, narcotics, reserpine&amp; phenothiazine.</a:t>
            </a:r>
          </a:p>
          <a:p>
            <a:pPr algn="l"/>
            <a:r>
              <a:rPr lang="en-US" sz="2400" b="1" dirty="0" smtClean="0">
                <a:cs typeface="+mj-cs"/>
              </a:rPr>
              <a:t>Others like contraceptive pills, </a:t>
            </a:r>
            <a:r>
              <a:rPr lang="en-US" sz="2400" b="1" dirty="0" err="1" smtClean="0">
                <a:cs typeface="+mj-cs"/>
              </a:rPr>
              <a:t>medroxy</a:t>
            </a:r>
            <a:r>
              <a:rPr lang="en-US" sz="2400" b="1" dirty="0" smtClean="0">
                <a:cs typeface="+mj-cs"/>
              </a:rPr>
              <a:t> progesterone acetate (</a:t>
            </a:r>
            <a:r>
              <a:rPr lang="en-US" sz="2400" b="1" dirty="0" err="1" smtClean="0">
                <a:cs typeface="+mj-cs"/>
              </a:rPr>
              <a:t>depo-provera</a:t>
            </a:r>
            <a:r>
              <a:rPr lang="en-US" sz="2400" b="1" dirty="0" smtClean="0">
                <a:cs typeface="+mj-cs"/>
              </a:rPr>
              <a:t>) and </a:t>
            </a:r>
            <a:r>
              <a:rPr lang="en-US" sz="2400" b="1" dirty="0" err="1" smtClean="0">
                <a:cs typeface="+mj-cs"/>
              </a:rPr>
              <a:t>cyto</a:t>
            </a:r>
            <a:r>
              <a:rPr lang="en-US" sz="2400" b="1" dirty="0" smtClean="0">
                <a:cs typeface="+mj-cs"/>
              </a:rPr>
              <a:t>-toxics.</a:t>
            </a:r>
          </a:p>
          <a:p>
            <a:pPr algn="l"/>
            <a:r>
              <a:rPr lang="en-US" sz="2400" b="1" u="sng" dirty="0" smtClean="0">
                <a:solidFill>
                  <a:srgbClr val="FF0000"/>
                </a:solidFill>
                <a:cs typeface="+mj-cs"/>
              </a:rPr>
              <a:t>Irradiation:-</a:t>
            </a:r>
          </a:p>
          <a:p>
            <a:pPr algn="l"/>
            <a:r>
              <a:rPr lang="en-US" sz="2400" b="1" dirty="0" smtClean="0">
                <a:cs typeface="+mj-cs"/>
              </a:rPr>
              <a:t>Irradiation to the pelvis can lead to amenorrhea in affecting both ovaries to suppress its function and hence lead to amenorrhea</a:t>
            </a:r>
            <a:r>
              <a:rPr lang="en-US" dirty="0" smtClean="0"/>
              <a:t>.</a:t>
            </a:r>
            <a:endParaRPr lang="en-US" dirty="0"/>
          </a:p>
        </p:txBody>
      </p:sp>
    </p:spTree>
    <p:extLst>
      <p:ext uri="{BB962C8B-B14F-4D97-AF65-F5344CB8AC3E}">
        <p14:creationId xmlns:p14="http://schemas.microsoft.com/office/powerpoint/2010/main" val="1851095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5846"/>
            <a:ext cx="8496944" cy="6370975"/>
          </a:xfrm>
          <a:prstGeom prst="rect">
            <a:avLst/>
          </a:prstGeom>
        </p:spPr>
        <p:txBody>
          <a:bodyPr wrap="square">
            <a:spAutoFit/>
          </a:bodyPr>
          <a:lstStyle/>
          <a:p>
            <a:pPr algn="l"/>
            <a:r>
              <a:rPr lang="en-US" sz="2400" b="1" dirty="0" smtClean="0">
                <a:solidFill>
                  <a:srgbClr val="FF0000"/>
                </a:solidFill>
                <a:cs typeface="+mj-cs"/>
              </a:rPr>
              <a:t>PROLACTINOMA:-</a:t>
            </a:r>
            <a:r>
              <a:rPr lang="en-US" sz="2400" b="1" dirty="0" smtClean="0">
                <a:cs typeface="+mj-cs"/>
              </a:rPr>
              <a:t>Prolactin is a polypeptide with 128 amino acid, it is related to stress specifically increased in stressful conditions. It shows typical circadian rhythm with increment at early morning and decreased at evening.</a:t>
            </a:r>
          </a:p>
          <a:p>
            <a:pPr algn="l"/>
            <a:r>
              <a:rPr lang="en-US" sz="2400" b="1" u="sng" dirty="0" smtClean="0">
                <a:solidFill>
                  <a:srgbClr val="FF0000"/>
                </a:solidFill>
                <a:cs typeface="+mj-cs"/>
              </a:rPr>
              <a:t>CAUSES:-</a:t>
            </a:r>
          </a:p>
          <a:p>
            <a:pPr algn="l"/>
            <a:r>
              <a:rPr lang="en-US" sz="2400" b="1" dirty="0" smtClean="0">
                <a:cs typeface="+mj-cs"/>
              </a:rPr>
              <a:t>1-</a:t>
            </a:r>
            <a:r>
              <a:rPr lang="en-US" sz="2400" b="1" dirty="0" smtClean="0">
                <a:solidFill>
                  <a:schemeClr val="tx2">
                    <a:lumMod val="60000"/>
                    <a:lumOff val="40000"/>
                  </a:schemeClr>
                </a:solidFill>
                <a:cs typeface="+mj-cs"/>
              </a:rPr>
              <a:t>physiological</a:t>
            </a:r>
            <a:r>
              <a:rPr lang="en-US" sz="2400" b="1" dirty="0" smtClean="0">
                <a:cs typeface="+mj-cs"/>
              </a:rPr>
              <a:t> includes pregnancy, nursing, exercise, nipple stimulation, sleep and physical and psychological stress.</a:t>
            </a:r>
          </a:p>
          <a:p>
            <a:pPr algn="l"/>
            <a:r>
              <a:rPr lang="en-US" sz="2400" b="1" dirty="0" smtClean="0">
                <a:cs typeface="+mj-cs"/>
              </a:rPr>
              <a:t>2-</a:t>
            </a:r>
            <a:r>
              <a:rPr lang="en-US" sz="2400" b="1" dirty="0" smtClean="0">
                <a:solidFill>
                  <a:schemeClr val="tx2">
                    <a:lumMod val="60000"/>
                    <a:lumOff val="40000"/>
                  </a:schemeClr>
                </a:solidFill>
                <a:cs typeface="+mj-cs"/>
              </a:rPr>
              <a:t>pharmacological</a:t>
            </a:r>
            <a:r>
              <a:rPr lang="en-US" sz="2400" b="1" dirty="0" smtClean="0">
                <a:cs typeface="+mj-cs"/>
              </a:rPr>
              <a:t> drugs like </a:t>
            </a:r>
            <a:r>
              <a:rPr lang="en-US" sz="2400" b="1" dirty="0" err="1" smtClean="0">
                <a:cs typeface="+mj-cs"/>
              </a:rPr>
              <a:t>metaclopromide</a:t>
            </a:r>
            <a:r>
              <a:rPr lang="en-US" sz="2400" b="1" dirty="0" smtClean="0">
                <a:cs typeface="+mj-cs"/>
              </a:rPr>
              <a:t>, </a:t>
            </a:r>
            <a:r>
              <a:rPr lang="en-US" sz="2400" b="1" dirty="0" err="1" smtClean="0">
                <a:cs typeface="+mj-cs"/>
              </a:rPr>
              <a:t>chloropromazine</a:t>
            </a:r>
            <a:r>
              <a:rPr lang="en-US" sz="2400" b="1" dirty="0" smtClean="0">
                <a:cs typeface="+mj-cs"/>
              </a:rPr>
              <a:t>,   </a:t>
            </a:r>
            <a:r>
              <a:rPr lang="en-US" sz="2400" b="1" dirty="0" err="1" smtClean="0">
                <a:cs typeface="+mj-cs"/>
              </a:rPr>
              <a:t>promazine</a:t>
            </a:r>
            <a:r>
              <a:rPr lang="en-US" sz="2400" b="1" dirty="0" smtClean="0">
                <a:cs typeface="+mj-cs"/>
              </a:rPr>
              <a:t>, verapamil, methyl </a:t>
            </a:r>
            <a:r>
              <a:rPr lang="en-US" sz="2400" b="1" dirty="0" err="1" smtClean="0">
                <a:cs typeface="+mj-cs"/>
              </a:rPr>
              <a:t>dopa</a:t>
            </a:r>
            <a:r>
              <a:rPr lang="en-US" sz="2400" b="1" dirty="0" smtClean="0">
                <a:cs typeface="+mj-cs"/>
              </a:rPr>
              <a:t>, estrogen, reserpine amphetamines and narcotics like </a:t>
            </a:r>
            <a:r>
              <a:rPr lang="en-US" sz="2400" b="1" dirty="0" err="1" smtClean="0">
                <a:cs typeface="+mj-cs"/>
              </a:rPr>
              <a:t>pathidine</a:t>
            </a:r>
            <a:r>
              <a:rPr lang="en-US" sz="2400" b="1" dirty="0" smtClean="0">
                <a:cs typeface="+mj-cs"/>
              </a:rPr>
              <a:t> and codeine and so on…</a:t>
            </a:r>
          </a:p>
          <a:p>
            <a:pPr algn="l"/>
            <a:r>
              <a:rPr lang="en-US" sz="2400" b="1" dirty="0" smtClean="0">
                <a:cs typeface="+mj-cs"/>
              </a:rPr>
              <a:t>3-</a:t>
            </a:r>
            <a:r>
              <a:rPr lang="en-US" sz="2400" b="1" dirty="0" smtClean="0">
                <a:solidFill>
                  <a:schemeClr val="tx2">
                    <a:lumMod val="60000"/>
                    <a:lumOff val="40000"/>
                  </a:schemeClr>
                </a:solidFill>
                <a:cs typeface="+mj-cs"/>
              </a:rPr>
              <a:t>Idiopathic</a:t>
            </a:r>
          </a:p>
          <a:p>
            <a:pPr algn="l"/>
            <a:r>
              <a:rPr lang="en-US" sz="2400" b="1" dirty="0" smtClean="0">
                <a:cs typeface="+mj-cs"/>
              </a:rPr>
              <a:t>4- </a:t>
            </a:r>
            <a:r>
              <a:rPr lang="en-US" sz="2400" b="1" dirty="0" smtClean="0">
                <a:solidFill>
                  <a:schemeClr val="tx2">
                    <a:lumMod val="60000"/>
                    <a:lumOff val="40000"/>
                  </a:schemeClr>
                </a:solidFill>
                <a:cs typeface="+mj-cs"/>
              </a:rPr>
              <a:t>tumor like </a:t>
            </a:r>
            <a:r>
              <a:rPr lang="en-US" sz="2400" b="1" dirty="0" err="1" smtClean="0">
                <a:solidFill>
                  <a:schemeClr val="tx2">
                    <a:lumMod val="60000"/>
                    <a:lumOff val="40000"/>
                  </a:schemeClr>
                </a:solidFill>
                <a:cs typeface="+mj-cs"/>
              </a:rPr>
              <a:t>prolactinomas</a:t>
            </a:r>
            <a:r>
              <a:rPr lang="en-US" sz="2400" b="1" dirty="0" smtClean="0">
                <a:solidFill>
                  <a:schemeClr val="tx2">
                    <a:lumMod val="60000"/>
                    <a:lumOff val="40000"/>
                  </a:schemeClr>
                </a:solidFill>
                <a:cs typeface="+mj-cs"/>
              </a:rPr>
              <a:t> </a:t>
            </a:r>
            <a:r>
              <a:rPr lang="en-US" sz="2400" b="1" dirty="0" smtClean="0">
                <a:cs typeface="+mj-cs"/>
              </a:rPr>
              <a:t>where the level of prolactin correlate directly with the size of the tumor of the pituitary gland.</a:t>
            </a:r>
          </a:p>
          <a:p>
            <a:pPr algn="l"/>
            <a:r>
              <a:rPr lang="en-US" sz="2400" b="1" dirty="0" smtClean="0">
                <a:cs typeface="+mj-cs"/>
              </a:rPr>
              <a:t>5-</a:t>
            </a:r>
            <a:r>
              <a:rPr lang="en-US" sz="2400" b="1" dirty="0" smtClean="0">
                <a:solidFill>
                  <a:schemeClr val="tx2">
                    <a:lumMod val="60000"/>
                    <a:lumOff val="40000"/>
                  </a:schemeClr>
                </a:solidFill>
                <a:cs typeface="+mj-cs"/>
              </a:rPr>
              <a:t>others</a:t>
            </a:r>
            <a:r>
              <a:rPr lang="en-US" sz="2400" b="1" dirty="0" smtClean="0">
                <a:cs typeface="+mj-cs"/>
              </a:rPr>
              <a:t> like primary hypothyroidism as 3-5% of those patients had </a:t>
            </a:r>
            <a:r>
              <a:rPr lang="en-US" sz="2400" b="1" dirty="0" err="1" smtClean="0">
                <a:cs typeface="+mj-cs"/>
              </a:rPr>
              <a:t>prolactinomas</a:t>
            </a:r>
            <a:r>
              <a:rPr lang="en-US" sz="2400" b="1" dirty="0" smtClean="0">
                <a:cs typeface="+mj-cs"/>
              </a:rPr>
              <a:t>, chest wall compression, chronic renal failure and stalk compression</a:t>
            </a:r>
            <a:r>
              <a:rPr lang="en-US" dirty="0" smtClean="0"/>
              <a:t>.</a:t>
            </a:r>
            <a:endParaRPr lang="en-US" dirty="0"/>
          </a:p>
        </p:txBody>
      </p:sp>
    </p:spTree>
    <p:extLst>
      <p:ext uri="{BB962C8B-B14F-4D97-AF65-F5344CB8AC3E}">
        <p14:creationId xmlns:p14="http://schemas.microsoft.com/office/powerpoint/2010/main" val="3393219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89844"/>
            <a:ext cx="8640960" cy="5632311"/>
          </a:xfrm>
          <a:prstGeom prst="rect">
            <a:avLst/>
          </a:prstGeom>
        </p:spPr>
        <p:txBody>
          <a:bodyPr wrap="square">
            <a:spAutoFit/>
          </a:bodyPr>
          <a:lstStyle/>
          <a:p>
            <a:pPr algn="l"/>
            <a:r>
              <a:rPr lang="en-US" sz="2400" b="1" u="sng" dirty="0" smtClean="0">
                <a:solidFill>
                  <a:srgbClr val="FF0000"/>
                </a:solidFill>
              </a:rPr>
              <a:t>PROLACTINOMA</a:t>
            </a:r>
          </a:p>
          <a:p>
            <a:pPr algn="l"/>
            <a:r>
              <a:rPr lang="en-US" sz="2400" b="1" dirty="0" smtClean="0"/>
              <a:t>It is a tumor of the prolactin secreting cell of the anterior lobe of the pituitary gland.</a:t>
            </a:r>
          </a:p>
          <a:p>
            <a:pPr algn="l"/>
            <a:r>
              <a:rPr lang="en-US" sz="2400" b="1" dirty="0" smtClean="0"/>
              <a:t>Its clinical presentation depend on the size and site of tumor and whether it compress the surrounding tissues that in turn leads to focal neurological signs and visual disturbances.</a:t>
            </a:r>
          </a:p>
          <a:p>
            <a:pPr algn="l"/>
            <a:endParaRPr lang="en-US" sz="2400" b="1" dirty="0" smtClean="0"/>
          </a:p>
          <a:p>
            <a:pPr algn="l"/>
            <a:r>
              <a:rPr lang="en-US" sz="2400" b="1" u="sng" dirty="0" smtClean="0">
                <a:solidFill>
                  <a:srgbClr val="FF0000"/>
                </a:solidFill>
              </a:rPr>
              <a:t>CLINICAL PRESENTATIONS:-</a:t>
            </a:r>
          </a:p>
          <a:p>
            <a:pPr algn="l"/>
            <a:r>
              <a:rPr lang="en-US" sz="2400" b="1" dirty="0" smtClean="0"/>
              <a:t>-</a:t>
            </a:r>
            <a:r>
              <a:rPr lang="en-US" sz="2400" b="1" dirty="0" err="1" smtClean="0"/>
              <a:t>Hypogonadism</a:t>
            </a:r>
            <a:r>
              <a:rPr lang="en-US" sz="2400" b="1" dirty="0" smtClean="0"/>
              <a:t> and amenorrhea in about 94% of cases.</a:t>
            </a:r>
          </a:p>
          <a:p>
            <a:pPr algn="l"/>
            <a:r>
              <a:rPr lang="en-US" sz="2400" b="1" dirty="0" smtClean="0"/>
              <a:t>-Galactorrhea (non- puerperal secretion of breast milk) in about 85% of cases lead to </a:t>
            </a:r>
            <a:r>
              <a:rPr lang="en-US" sz="2400" b="1" dirty="0" err="1" smtClean="0"/>
              <a:t>oligomenorrhea</a:t>
            </a:r>
            <a:r>
              <a:rPr lang="en-US" sz="2400" b="1" dirty="0" smtClean="0"/>
              <a:t> and infertility</a:t>
            </a:r>
          </a:p>
          <a:p>
            <a:pPr algn="l"/>
            <a:r>
              <a:rPr lang="en-US" sz="2400" b="1" dirty="0" smtClean="0">
                <a:solidFill>
                  <a:srgbClr val="FF0000"/>
                </a:solidFill>
              </a:rPr>
              <a:t>DIAGNOSIS:-</a:t>
            </a:r>
          </a:p>
          <a:p>
            <a:pPr algn="l"/>
            <a:r>
              <a:rPr lang="en-US" sz="2400" b="1" dirty="0" smtClean="0"/>
              <a:t>-History suggestive.</a:t>
            </a:r>
          </a:p>
          <a:p>
            <a:pPr algn="l"/>
            <a:r>
              <a:rPr lang="en-US" sz="2400" b="1" dirty="0" smtClean="0"/>
              <a:t>-Clinical examination looking for nipple discharge, visual field disturbances and so on…</a:t>
            </a:r>
            <a:endParaRPr lang="en-US" sz="2400" b="1" dirty="0"/>
          </a:p>
        </p:txBody>
      </p:sp>
    </p:spTree>
    <p:extLst>
      <p:ext uri="{BB962C8B-B14F-4D97-AF65-F5344CB8AC3E}">
        <p14:creationId xmlns:p14="http://schemas.microsoft.com/office/powerpoint/2010/main" val="4151000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310" y="332656"/>
            <a:ext cx="8856984" cy="5324535"/>
          </a:xfrm>
          <a:prstGeom prst="rect">
            <a:avLst/>
          </a:prstGeom>
        </p:spPr>
        <p:txBody>
          <a:bodyPr wrap="square">
            <a:spAutoFit/>
          </a:bodyPr>
          <a:lstStyle/>
          <a:p>
            <a:pPr algn="l"/>
            <a:r>
              <a:rPr lang="en-US" sz="2800" b="1" u="sng" dirty="0" smtClean="0">
                <a:solidFill>
                  <a:srgbClr val="FF0000"/>
                </a:solidFill>
              </a:rPr>
              <a:t>LAB INVESTIGATIONS:-</a:t>
            </a:r>
          </a:p>
          <a:p>
            <a:pPr algn="l"/>
            <a:r>
              <a:rPr lang="en-US" b="1" dirty="0" smtClean="0"/>
              <a:t>-</a:t>
            </a:r>
            <a:r>
              <a:rPr lang="en-US" sz="2400" b="1" dirty="0" smtClean="0">
                <a:cs typeface="+mj-cs"/>
              </a:rPr>
              <a:t>Pregnancy test, TSH and free T4&amp; </a:t>
            </a:r>
            <a:r>
              <a:rPr lang="en-US" sz="2400" b="1" dirty="0" err="1" smtClean="0">
                <a:cs typeface="+mj-cs"/>
              </a:rPr>
              <a:t>Creatinine</a:t>
            </a:r>
            <a:r>
              <a:rPr lang="en-US" sz="2400" b="1" dirty="0" smtClean="0">
                <a:cs typeface="+mj-cs"/>
              </a:rPr>
              <a:t> level.</a:t>
            </a:r>
          </a:p>
          <a:p>
            <a:pPr algn="l"/>
            <a:r>
              <a:rPr lang="en-US" sz="2400" b="1" dirty="0" smtClean="0">
                <a:cs typeface="+mj-cs"/>
              </a:rPr>
              <a:t>-MRI especially for those with raised level of prolactin of more than 100ng/ml and those who don’t respond to medical treatments.</a:t>
            </a:r>
          </a:p>
          <a:p>
            <a:pPr algn="l"/>
            <a:r>
              <a:rPr lang="en-US" sz="2400" b="1" dirty="0" smtClean="0">
                <a:cs typeface="+mj-cs"/>
              </a:rPr>
              <a:t>- Visual field examination.</a:t>
            </a:r>
          </a:p>
          <a:p>
            <a:pPr algn="l"/>
            <a:r>
              <a:rPr lang="en-US" sz="2400" b="1" u="sng" dirty="0" smtClean="0">
                <a:solidFill>
                  <a:srgbClr val="FF0000"/>
                </a:solidFill>
                <a:cs typeface="+mj-cs"/>
              </a:rPr>
              <a:t>TREATMENT:-</a:t>
            </a:r>
          </a:p>
          <a:p>
            <a:pPr algn="l"/>
            <a:r>
              <a:rPr lang="en-US" sz="2400" b="1" dirty="0" smtClean="0">
                <a:cs typeface="+mj-cs"/>
              </a:rPr>
              <a:t>-If she took any drug she should stop taking it.</a:t>
            </a:r>
          </a:p>
          <a:p>
            <a:pPr algn="l"/>
            <a:r>
              <a:rPr lang="en-US" sz="2400" b="1" dirty="0" smtClean="0">
                <a:cs typeface="+mj-cs"/>
              </a:rPr>
              <a:t>-Reassurance for those who had stressful conditions.</a:t>
            </a:r>
          </a:p>
          <a:p>
            <a:pPr algn="l"/>
            <a:r>
              <a:rPr lang="en-US" sz="2400" b="1" dirty="0" smtClean="0">
                <a:cs typeface="+mj-cs"/>
              </a:rPr>
              <a:t>-Dopamine agonist like </a:t>
            </a:r>
            <a:r>
              <a:rPr lang="en-US" sz="2400" b="1" dirty="0" err="1" smtClean="0">
                <a:cs typeface="+mj-cs"/>
              </a:rPr>
              <a:t>Bromocryptine</a:t>
            </a:r>
            <a:r>
              <a:rPr lang="en-US" sz="2400" b="1" dirty="0" smtClean="0">
                <a:cs typeface="+mj-cs"/>
              </a:rPr>
              <a:t> (</a:t>
            </a:r>
            <a:r>
              <a:rPr lang="en-US" sz="2400" b="1" dirty="0" err="1" smtClean="0">
                <a:cs typeface="+mj-cs"/>
              </a:rPr>
              <a:t>Parlodel</a:t>
            </a:r>
            <a:r>
              <a:rPr lang="en-US" sz="2400" b="1" dirty="0" smtClean="0">
                <a:cs typeface="+mj-cs"/>
              </a:rPr>
              <a:t>) given in a dose of 2.5micro-gram thrice daily.</a:t>
            </a:r>
          </a:p>
          <a:p>
            <a:pPr algn="l"/>
            <a:r>
              <a:rPr lang="en-US" sz="2400" b="1" dirty="0" smtClean="0">
                <a:cs typeface="+mj-cs"/>
              </a:rPr>
              <a:t>Starting with once at night taken with the meal because of its miserable side effect which includes nausea, vomiting, postural hypotension, dizziness and drowsiness, abdominal </a:t>
            </a:r>
            <a:r>
              <a:rPr lang="en-US" b="1" dirty="0" smtClean="0"/>
              <a:t>pain, fatigue and even </a:t>
            </a:r>
            <a:r>
              <a:rPr lang="en-US" sz="2400" b="1" dirty="0" smtClean="0">
                <a:cs typeface="+mj-cs"/>
              </a:rPr>
              <a:t>leg cramps, it might be given as vaginal </a:t>
            </a:r>
            <a:r>
              <a:rPr lang="en-US" sz="2400" b="1" dirty="0" err="1" smtClean="0">
                <a:cs typeface="+mj-cs"/>
              </a:rPr>
              <a:t>pessaries</a:t>
            </a:r>
            <a:r>
              <a:rPr lang="en-US" sz="2400" b="1" dirty="0" smtClean="0">
                <a:cs typeface="+mj-cs"/>
              </a:rPr>
              <a:t>.</a:t>
            </a:r>
          </a:p>
        </p:txBody>
      </p:sp>
    </p:spTree>
    <p:extLst>
      <p:ext uri="{BB962C8B-B14F-4D97-AF65-F5344CB8AC3E}">
        <p14:creationId xmlns:p14="http://schemas.microsoft.com/office/powerpoint/2010/main" val="3402628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128" y="764704"/>
            <a:ext cx="8407335" cy="4893647"/>
          </a:xfrm>
          <a:prstGeom prst="rect">
            <a:avLst/>
          </a:prstGeom>
        </p:spPr>
        <p:txBody>
          <a:bodyPr wrap="square">
            <a:spAutoFit/>
          </a:bodyPr>
          <a:lstStyle/>
          <a:p>
            <a:pPr algn="l"/>
            <a:r>
              <a:rPr lang="en-US" sz="2400" b="1" dirty="0" err="1" smtClean="0">
                <a:solidFill>
                  <a:srgbClr val="FF0000"/>
                </a:solidFill>
                <a:cs typeface="+mj-cs"/>
              </a:rPr>
              <a:t>Cabergoline</a:t>
            </a:r>
            <a:endParaRPr lang="en-US" sz="2400" b="1" dirty="0" smtClean="0">
              <a:solidFill>
                <a:srgbClr val="FF0000"/>
              </a:solidFill>
              <a:cs typeface="+mj-cs"/>
            </a:endParaRPr>
          </a:p>
          <a:p>
            <a:pPr algn="l"/>
            <a:r>
              <a:rPr lang="en-US" sz="2400" b="1" dirty="0" smtClean="0">
                <a:cs typeface="+mj-cs"/>
              </a:rPr>
              <a:t> had better effect on reducing prolactin level and less side effects but more expensive.</a:t>
            </a:r>
          </a:p>
          <a:p>
            <a:pPr algn="l"/>
            <a:r>
              <a:rPr lang="en-US" sz="2400" b="1" dirty="0" smtClean="0">
                <a:cs typeface="+mj-cs"/>
              </a:rPr>
              <a:t>Given in a dose of about 1mg weekly every 3days 0.5mg because its half-life is a 65 hrs.</a:t>
            </a:r>
          </a:p>
          <a:p>
            <a:pPr algn="l"/>
            <a:r>
              <a:rPr lang="en-US" sz="2400" b="1" dirty="0" smtClean="0">
                <a:cs typeface="+mj-cs"/>
              </a:rPr>
              <a:t>Simple hyper </a:t>
            </a:r>
            <a:r>
              <a:rPr lang="en-US" sz="2400" b="1" dirty="0" err="1" smtClean="0">
                <a:cs typeface="+mj-cs"/>
              </a:rPr>
              <a:t>prolactinoma</a:t>
            </a:r>
            <a:r>
              <a:rPr lang="en-US" sz="2400" b="1" dirty="0" smtClean="0">
                <a:cs typeface="+mj-cs"/>
              </a:rPr>
              <a:t> and tumor of less than 10mm in size that called micro adenoma almost had the same treatment by </a:t>
            </a:r>
            <a:r>
              <a:rPr lang="en-US" sz="2400" b="1" dirty="0" err="1" smtClean="0">
                <a:cs typeface="+mj-cs"/>
              </a:rPr>
              <a:t>bromocryptine</a:t>
            </a:r>
            <a:r>
              <a:rPr lang="en-US" sz="2400" b="1" dirty="0" smtClean="0">
                <a:cs typeface="+mj-cs"/>
              </a:rPr>
              <a:t>.</a:t>
            </a:r>
          </a:p>
          <a:p>
            <a:pPr algn="l"/>
            <a:r>
              <a:rPr lang="en-US" sz="2400" b="1" dirty="0" smtClean="0">
                <a:cs typeface="+mj-cs"/>
              </a:rPr>
              <a:t>But macro adenomas of greater than 1cm size or those produce symptoms should be treated by trans-</a:t>
            </a:r>
            <a:r>
              <a:rPr lang="en-US" sz="2400" b="1" dirty="0" err="1" smtClean="0">
                <a:cs typeface="+mj-cs"/>
              </a:rPr>
              <a:t>sphenoidal</a:t>
            </a:r>
            <a:r>
              <a:rPr lang="en-US" sz="2400" b="1" dirty="0" smtClean="0">
                <a:cs typeface="+mj-cs"/>
              </a:rPr>
              <a:t> laser resection or ablation.</a:t>
            </a:r>
          </a:p>
          <a:p>
            <a:pPr algn="l"/>
            <a:r>
              <a:rPr lang="en-US" sz="2400" b="1" dirty="0" smtClean="0">
                <a:cs typeface="+mj-cs"/>
              </a:rPr>
              <a:t> and by radiotherapy in resistant cases or those who fail the surgery.</a:t>
            </a:r>
            <a:endParaRPr lang="en-US" sz="2400" b="1" dirty="0">
              <a:cs typeface="+mj-cs"/>
            </a:endParaRPr>
          </a:p>
        </p:txBody>
      </p:sp>
    </p:spTree>
    <p:extLst>
      <p:ext uri="{BB962C8B-B14F-4D97-AF65-F5344CB8AC3E}">
        <p14:creationId xmlns:p14="http://schemas.microsoft.com/office/powerpoint/2010/main" val="906580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338" y="1124744"/>
            <a:ext cx="8002062" cy="3416320"/>
          </a:xfrm>
          <a:prstGeom prst="rect">
            <a:avLst/>
          </a:prstGeom>
        </p:spPr>
        <p:txBody>
          <a:bodyPr wrap="square">
            <a:spAutoFit/>
          </a:bodyPr>
          <a:lstStyle/>
          <a:p>
            <a:pPr algn="l"/>
            <a:r>
              <a:rPr lang="en-US" sz="2400" b="1" u="sng" dirty="0" smtClean="0">
                <a:solidFill>
                  <a:srgbClr val="FF0000"/>
                </a:solidFill>
                <a:cs typeface="+mj-cs"/>
              </a:rPr>
              <a:t>AMENORRHEA DUE TO OBSTRUCTION TO THE OUTFLOW:-</a:t>
            </a:r>
          </a:p>
          <a:p>
            <a:pPr algn="l"/>
            <a:r>
              <a:rPr lang="en-US" sz="2400" b="1" dirty="0" smtClean="0">
                <a:solidFill>
                  <a:schemeClr val="tx2">
                    <a:lumMod val="60000"/>
                    <a:lumOff val="40000"/>
                  </a:schemeClr>
                </a:solidFill>
                <a:cs typeface="+mj-cs"/>
              </a:rPr>
              <a:t>UPPER GENITAL TRACT OBSTRUCTION</a:t>
            </a:r>
          </a:p>
          <a:p>
            <a:pPr algn="l"/>
            <a:r>
              <a:rPr lang="en-US" sz="2400" b="1" dirty="0" smtClean="0">
                <a:cs typeface="+mj-cs"/>
              </a:rPr>
              <a:t>At the level of cervix and upper vagina (</a:t>
            </a:r>
            <a:r>
              <a:rPr lang="en-US" sz="2400" b="1" dirty="0" err="1" smtClean="0">
                <a:cs typeface="+mj-cs"/>
              </a:rPr>
              <a:t>Mullarian</a:t>
            </a:r>
            <a:r>
              <a:rPr lang="en-US" sz="2400" b="1" dirty="0" smtClean="0">
                <a:cs typeface="+mj-cs"/>
              </a:rPr>
              <a:t> duct anomalies)</a:t>
            </a:r>
          </a:p>
          <a:p>
            <a:pPr algn="l"/>
            <a:r>
              <a:rPr lang="en-US" sz="2400" b="1" dirty="0" smtClean="0">
                <a:cs typeface="+mj-cs"/>
              </a:rPr>
              <a:t>These types of obstruction lead to crypto menorrhea which is not easily treated because can't be managed vaginally, usually it leads to </a:t>
            </a:r>
            <a:r>
              <a:rPr lang="en-US" sz="2400" b="1" dirty="0" err="1" smtClean="0">
                <a:cs typeface="+mj-cs"/>
              </a:rPr>
              <a:t>haematometra</a:t>
            </a:r>
            <a:r>
              <a:rPr lang="en-US" sz="2400" b="1" dirty="0" smtClean="0">
                <a:cs typeface="+mj-cs"/>
              </a:rPr>
              <a:t>.</a:t>
            </a:r>
            <a:endParaRPr lang="en-US" sz="2400" b="1" dirty="0" smtClean="0">
              <a:cs typeface="+mj-cs"/>
            </a:endParaRPr>
          </a:p>
        </p:txBody>
      </p:sp>
    </p:spTree>
    <p:extLst>
      <p:ext uri="{BB962C8B-B14F-4D97-AF65-F5344CB8AC3E}">
        <p14:creationId xmlns:p14="http://schemas.microsoft.com/office/powerpoint/2010/main" val="1111610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8352928" cy="5632311"/>
          </a:xfrm>
          <a:prstGeom prst="rect">
            <a:avLst/>
          </a:prstGeom>
        </p:spPr>
        <p:txBody>
          <a:bodyPr wrap="square">
            <a:spAutoFit/>
          </a:bodyPr>
          <a:lstStyle/>
          <a:p>
            <a:pPr algn="l"/>
            <a:r>
              <a:rPr lang="en-US" sz="2400" b="1" u="sng" dirty="0"/>
              <a:t>LOWER GENITAL TRACT OBSTRUCTION</a:t>
            </a:r>
          </a:p>
          <a:p>
            <a:pPr algn="l"/>
            <a:r>
              <a:rPr lang="en-US" sz="2400" b="1" dirty="0"/>
              <a:t>At the level of lower vagina and vulva like vaginal septum and imperforate vagina respectively.</a:t>
            </a:r>
          </a:p>
          <a:p>
            <a:pPr algn="l"/>
            <a:r>
              <a:rPr lang="en-US" sz="2400" b="1" dirty="0"/>
              <a:t>If remain undiagnosed it lead to </a:t>
            </a:r>
            <a:r>
              <a:rPr lang="en-US" sz="2400" b="1" dirty="0" err="1"/>
              <a:t>haematometra</a:t>
            </a:r>
            <a:r>
              <a:rPr lang="en-US" sz="2400" b="1" dirty="0"/>
              <a:t> and </a:t>
            </a:r>
            <a:r>
              <a:rPr lang="en-US" sz="2400" b="1" dirty="0" err="1"/>
              <a:t>hematocolpus</a:t>
            </a:r>
            <a:r>
              <a:rPr lang="en-US" sz="2400" b="1" dirty="0"/>
              <a:t>.</a:t>
            </a:r>
          </a:p>
          <a:p>
            <a:pPr algn="l"/>
            <a:r>
              <a:rPr lang="en-US" sz="2400" b="1" dirty="0"/>
              <a:t>Need to be drained vaginally after we took consent of the family we did cruciate incision to the hymen and drain all the collected hidden cycle.</a:t>
            </a:r>
          </a:p>
          <a:p>
            <a:pPr algn="l"/>
            <a:r>
              <a:rPr lang="en-US" sz="2400" b="1" dirty="0"/>
              <a:t>The above patient usually presented with monthly cyclical abdominal pain and delayed menarche with normal secondary sex character.</a:t>
            </a:r>
          </a:p>
          <a:p>
            <a:pPr algn="l"/>
            <a:r>
              <a:rPr lang="en-US" sz="2400" b="1" dirty="0"/>
              <a:t>O/E we saw typically bulging hymen with bluish discoloration.</a:t>
            </a:r>
          </a:p>
          <a:p>
            <a:pPr algn="l"/>
            <a:r>
              <a:rPr lang="en-US" sz="2400" b="1" dirty="0"/>
              <a:t>In neglected cases patient might present with retention of urine.</a:t>
            </a:r>
          </a:p>
        </p:txBody>
      </p:sp>
    </p:spTree>
    <p:extLst>
      <p:ext uri="{BB962C8B-B14F-4D97-AF65-F5344CB8AC3E}">
        <p14:creationId xmlns:p14="http://schemas.microsoft.com/office/powerpoint/2010/main" val="797955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8208912" cy="1569660"/>
          </a:xfrm>
          <a:prstGeom prst="rect">
            <a:avLst/>
          </a:prstGeom>
        </p:spPr>
        <p:txBody>
          <a:bodyPr wrap="square">
            <a:spAutoFit/>
          </a:bodyPr>
          <a:lstStyle/>
          <a:p>
            <a:pPr algn="l"/>
            <a:r>
              <a:rPr lang="en-US" sz="2400" b="1" dirty="0" smtClean="0">
                <a:solidFill>
                  <a:schemeClr val="tx2">
                    <a:lumMod val="60000"/>
                    <a:lumOff val="40000"/>
                  </a:schemeClr>
                </a:solidFill>
                <a:cs typeface="+mj-cs"/>
              </a:rPr>
              <a:t>AMENORRHEA:</a:t>
            </a:r>
            <a:r>
              <a:rPr lang="en-US" sz="2400" b="1" dirty="0" smtClean="0">
                <a:cs typeface="+mj-cs"/>
              </a:rPr>
              <a:t> - IT IS A LATIN WORDS MEANS ABSENCE OF MESTREUATION</a:t>
            </a:r>
          </a:p>
          <a:p>
            <a:pPr algn="l"/>
            <a:r>
              <a:rPr lang="en-US" sz="2400" b="1" dirty="0" smtClean="0">
                <a:solidFill>
                  <a:srgbClr val="FF0000"/>
                </a:solidFill>
                <a:cs typeface="+mj-cs"/>
              </a:rPr>
              <a:t>A</a:t>
            </a:r>
            <a:r>
              <a:rPr lang="en-US" sz="2400" b="1" dirty="0" smtClean="0">
                <a:cs typeface="+mj-cs"/>
              </a:rPr>
              <a:t>… MEANS NO…</a:t>
            </a:r>
            <a:r>
              <a:rPr lang="en-US" sz="2400" b="1" dirty="0" smtClean="0">
                <a:solidFill>
                  <a:srgbClr val="FF0000"/>
                </a:solidFill>
                <a:cs typeface="+mj-cs"/>
              </a:rPr>
              <a:t>MENO</a:t>
            </a:r>
            <a:r>
              <a:rPr lang="en-US" sz="2400" b="1" dirty="0" smtClean="0">
                <a:cs typeface="+mj-cs"/>
              </a:rPr>
              <a:t> MEANS MONTH….</a:t>
            </a:r>
            <a:r>
              <a:rPr lang="en-US" sz="2400" b="1" dirty="0" smtClean="0">
                <a:solidFill>
                  <a:srgbClr val="FF0000"/>
                </a:solidFill>
                <a:cs typeface="+mj-cs"/>
              </a:rPr>
              <a:t>RRHEA</a:t>
            </a:r>
            <a:r>
              <a:rPr lang="en-US" sz="2400" b="1" dirty="0" smtClean="0">
                <a:cs typeface="+mj-cs"/>
              </a:rPr>
              <a:t> MEANS CYCLE SO THAT MEAN ABSENCE OF MONTHLY CYCLE</a:t>
            </a:r>
            <a:endParaRPr lang="en-US" sz="2400" b="1" dirty="0">
              <a:cs typeface="+mj-cs"/>
            </a:endParaRPr>
          </a:p>
        </p:txBody>
      </p:sp>
      <p:sp>
        <p:nvSpPr>
          <p:cNvPr id="3" name="Rectangle 2"/>
          <p:cNvSpPr/>
          <p:nvPr/>
        </p:nvSpPr>
        <p:spPr>
          <a:xfrm>
            <a:off x="395536" y="2348880"/>
            <a:ext cx="8496944" cy="4154984"/>
          </a:xfrm>
          <a:prstGeom prst="rect">
            <a:avLst/>
          </a:prstGeom>
        </p:spPr>
        <p:txBody>
          <a:bodyPr wrap="square">
            <a:spAutoFit/>
          </a:bodyPr>
          <a:lstStyle/>
          <a:p>
            <a:pPr algn="l"/>
            <a:r>
              <a:rPr lang="en-US" sz="2400" b="1" u="sng" dirty="0" smtClean="0">
                <a:solidFill>
                  <a:schemeClr val="accent1"/>
                </a:solidFill>
              </a:rPr>
              <a:t>Objectives</a:t>
            </a:r>
          </a:p>
          <a:p>
            <a:pPr algn="l"/>
            <a:r>
              <a:rPr lang="en-US" sz="2400" b="1" dirty="0" smtClean="0"/>
              <a:t>Student should be able:-</a:t>
            </a:r>
          </a:p>
          <a:p>
            <a:pPr algn="l"/>
            <a:r>
              <a:rPr lang="en-US" sz="2400" b="1" dirty="0" smtClean="0"/>
              <a:t>	 1-To know definition, types and how to differentiate them</a:t>
            </a:r>
          </a:p>
          <a:p>
            <a:pPr algn="l"/>
            <a:r>
              <a:rPr lang="en-US" sz="2400" b="1" dirty="0" smtClean="0"/>
              <a:t>	 2-To know the predisposing factors for both types of amenorrhea and how to investigates for them</a:t>
            </a:r>
          </a:p>
          <a:p>
            <a:pPr algn="l"/>
            <a:r>
              <a:rPr lang="en-US" sz="2400" b="1" dirty="0" smtClean="0"/>
              <a:t>	 3-To know how to manage these cases and their possible complications</a:t>
            </a:r>
          </a:p>
          <a:p>
            <a:pPr algn="l"/>
            <a:r>
              <a:rPr lang="en-US" sz="2400" b="1" dirty="0" smtClean="0"/>
              <a:t> 4-To know the psychological impact of amenorrhea on affected patients.</a:t>
            </a:r>
          </a:p>
          <a:p>
            <a:pPr algn="l"/>
            <a:endParaRPr lang="en-US" sz="2400" b="1" dirty="0"/>
          </a:p>
        </p:txBody>
      </p:sp>
    </p:spTree>
    <p:extLst>
      <p:ext uri="{BB962C8B-B14F-4D97-AF65-F5344CB8AC3E}">
        <p14:creationId xmlns:p14="http://schemas.microsoft.com/office/powerpoint/2010/main" val="950656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7992888" cy="4955203"/>
          </a:xfrm>
          <a:prstGeom prst="rect">
            <a:avLst/>
          </a:prstGeom>
        </p:spPr>
        <p:txBody>
          <a:bodyPr wrap="square">
            <a:spAutoFit/>
          </a:bodyPr>
          <a:lstStyle/>
          <a:p>
            <a:pPr algn="l"/>
            <a:r>
              <a:rPr lang="en-US" sz="2800" b="1" u="sng" dirty="0" smtClean="0">
                <a:solidFill>
                  <a:srgbClr val="FF0000"/>
                </a:solidFill>
                <a:cs typeface="+mj-cs"/>
              </a:rPr>
              <a:t>EXAMINATION OF PATIENT WITH AMENORRHEA</a:t>
            </a:r>
          </a:p>
          <a:p>
            <a:pPr algn="l"/>
            <a:r>
              <a:rPr lang="en-US" sz="2400" b="1" dirty="0" smtClean="0">
                <a:cs typeface="+mj-cs"/>
              </a:rPr>
              <a:t>Look for secondary sex character if present then the primary amenorrhea could be due to:-</a:t>
            </a:r>
          </a:p>
          <a:p>
            <a:pPr algn="l"/>
            <a:r>
              <a:rPr lang="en-US" sz="2400" b="1" dirty="0" smtClean="0">
                <a:cs typeface="+mj-cs"/>
              </a:rPr>
              <a:t>	1- Constitutional delay puberty need only reassurance.</a:t>
            </a:r>
          </a:p>
          <a:p>
            <a:pPr algn="l"/>
            <a:r>
              <a:rPr lang="en-US" sz="2400" b="1" dirty="0" smtClean="0">
                <a:cs typeface="+mj-cs"/>
              </a:rPr>
              <a:t>	2- Crypto menorrhea (hidden cycle) due to obstruction to the out flow.</a:t>
            </a:r>
          </a:p>
          <a:p>
            <a:pPr algn="l"/>
            <a:r>
              <a:rPr lang="en-US" sz="2400" b="1" dirty="0" smtClean="0">
                <a:cs typeface="+mj-cs"/>
              </a:rPr>
              <a:t>	3- Androgen insensitivity that mean there is no response to androgen release.</a:t>
            </a:r>
          </a:p>
          <a:p>
            <a:pPr algn="l"/>
            <a:r>
              <a:rPr lang="en-US" sz="2400" b="1" dirty="0" smtClean="0">
                <a:cs typeface="+mj-cs"/>
              </a:rPr>
              <a:t>	4- Testicular feminization syndrome </a:t>
            </a:r>
          </a:p>
          <a:p>
            <a:pPr algn="l"/>
            <a:r>
              <a:rPr lang="en-US" sz="2400" b="1" dirty="0" smtClean="0">
                <a:cs typeface="+mj-cs"/>
              </a:rPr>
              <a:t>If secondary sex character absent then mostly due to:- </a:t>
            </a:r>
          </a:p>
          <a:p>
            <a:pPr algn="l"/>
            <a:r>
              <a:rPr lang="en-US" sz="2400" b="1" dirty="0" smtClean="0">
                <a:cs typeface="+mj-cs"/>
              </a:rPr>
              <a:t>	1- Genetic abnormality.</a:t>
            </a:r>
          </a:p>
          <a:p>
            <a:pPr algn="l"/>
            <a:r>
              <a:rPr lang="en-US" sz="2400" b="1" dirty="0" smtClean="0">
                <a:cs typeface="+mj-cs"/>
              </a:rPr>
              <a:t>	2- Ovarian agenesis and </a:t>
            </a:r>
            <a:r>
              <a:rPr lang="en-US" sz="2400" b="1" dirty="0" err="1" smtClean="0">
                <a:cs typeface="+mj-cs"/>
              </a:rPr>
              <a:t>dysgenesis</a:t>
            </a:r>
            <a:r>
              <a:rPr lang="en-US" sz="2400" b="1" dirty="0" smtClean="0">
                <a:cs typeface="+mj-cs"/>
              </a:rPr>
              <a:t>.</a:t>
            </a:r>
            <a:endParaRPr lang="en-US" sz="2400" b="1" dirty="0">
              <a:cs typeface="+mj-cs"/>
            </a:endParaRPr>
          </a:p>
        </p:txBody>
      </p:sp>
    </p:spTree>
    <p:extLst>
      <p:ext uri="{BB962C8B-B14F-4D97-AF65-F5344CB8AC3E}">
        <p14:creationId xmlns:p14="http://schemas.microsoft.com/office/powerpoint/2010/main" val="63399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6"/>
            <a:ext cx="8424936" cy="4955203"/>
          </a:xfrm>
          <a:prstGeom prst="rect">
            <a:avLst/>
          </a:prstGeom>
        </p:spPr>
        <p:txBody>
          <a:bodyPr wrap="square">
            <a:spAutoFit/>
          </a:bodyPr>
          <a:lstStyle/>
          <a:p>
            <a:pPr algn="l"/>
            <a:r>
              <a:rPr lang="en-US" sz="2800" b="1" u="sng" dirty="0" smtClean="0">
                <a:solidFill>
                  <a:srgbClr val="FF0000"/>
                </a:solidFill>
                <a:cs typeface="+mj-cs"/>
              </a:rPr>
              <a:t>INVESTIGATIONS:-</a:t>
            </a:r>
          </a:p>
          <a:p>
            <a:pPr algn="l"/>
            <a:r>
              <a:rPr lang="en-US" sz="2400" b="1" dirty="0" smtClean="0">
                <a:cs typeface="+mj-cs"/>
              </a:rPr>
              <a:t>NEVER TREAT ANY CASE OF AMENORRHEA BEFORE YOU INVESTIGATE FOR ITS CAUSE,</a:t>
            </a:r>
          </a:p>
          <a:p>
            <a:pPr algn="l"/>
            <a:r>
              <a:rPr lang="en-US" sz="2400" b="1" dirty="0" smtClean="0">
                <a:cs typeface="+mj-cs"/>
              </a:rPr>
              <a:t>1-Pregnancy test blood and urine test to check for pregnancy especially among those who are presented at their reproductive age.</a:t>
            </a:r>
          </a:p>
          <a:p>
            <a:pPr algn="l"/>
            <a:r>
              <a:rPr lang="en-US" sz="2400" b="1" dirty="0" smtClean="0">
                <a:cs typeface="+mj-cs"/>
              </a:rPr>
              <a:t>2-Radiological examination for the pituitary fossa like skull x-ray which may shows either destructed </a:t>
            </a:r>
            <a:r>
              <a:rPr lang="en-US" sz="2400" b="1" dirty="0" err="1" smtClean="0">
                <a:cs typeface="+mj-cs"/>
              </a:rPr>
              <a:t>clinoid</a:t>
            </a:r>
            <a:r>
              <a:rPr lang="en-US" sz="2400" b="1" dirty="0" smtClean="0">
                <a:cs typeface="+mj-cs"/>
              </a:rPr>
              <a:t> process in large pituitary tumor or double floor in small </a:t>
            </a:r>
            <a:r>
              <a:rPr lang="en-US" sz="2400" b="1" dirty="0" err="1" smtClean="0">
                <a:cs typeface="+mj-cs"/>
              </a:rPr>
              <a:t>microadenomas</a:t>
            </a:r>
            <a:r>
              <a:rPr lang="en-US" sz="2400" b="1" dirty="0" smtClean="0">
                <a:cs typeface="+mj-cs"/>
              </a:rPr>
              <a:t>.</a:t>
            </a:r>
          </a:p>
          <a:p>
            <a:pPr algn="l"/>
            <a:r>
              <a:rPr lang="en-US" sz="2400" b="1" dirty="0" smtClean="0">
                <a:cs typeface="+mj-cs"/>
              </a:rPr>
              <a:t>3-Ophthalmic examination by </a:t>
            </a:r>
            <a:r>
              <a:rPr lang="en-US" sz="2400" b="1" dirty="0" err="1" smtClean="0">
                <a:cs typeface="+mj-cs"/>
              </a:rPr>
              <a:t>fundoscopy</a:t>
            </a:r>
            <a:r>
              <a:rPr lang="en-US" sz="2400" b="1" dirty="0" smtClean="0">
                <a:cs typeface="+mj-cs"/>
              </a:rPr>
              <a:t> to look for retina and visual disturbances.</a:t>
            </a:r>
          </a:p>
          <a:p>
            <a:pPr algn="l"/>
            <a:r>
              <a:rPr lang="en-US" sz="2400" b="1" dirty="0" smtClean="0">
                <a:cs typeface="+mj-cs"/>
              </a:rPr>
              <a:t>4- Urine analysis to check for glycosuria.</a:t>
            </a:r>
          </a:p>
          <a:p>
            <a:pPr algn="l"/>
            <a:r>
              <a:rPr lang="en-US" sz="2400" b="1" dirty="0" smtClean="0">
                <a:cs typeface="+mj-cs"/>
              </a:rPr>
              <a:t>5- Hormonal assay.</a:t>
            </a:r>
            <a:endParaRPr lang="en-US" sz="2400" b="1" dirty="0">
              <a:cs typeface="+mj-cs"/>
            </a:endParaRPr>
          </a:p>
        </p:txBody>
      </p:sp>
    </p:spTree>
    <p:extLst>
      <p:ext uri="{BB962C8B-B14F-4D97-AF65-F5344CB8AC3E}">
        <p14:creationId xmlns:p14="http://schemas.microsoft.com/office/powerpoint/2010/main" val="277037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3946" y="1124744"/>
            <a:ext cx="7972470" cy="4524315"/>
          </a:xfrm>
          <a:prstGeom prst="rect">
            <a:avLst/>
          </a:prstGeom>
        </p:spPr>
        <p:txBody>
          <a:bodyPr wrap="square">
            <a:spAutoFit/>
          </a:bodyPr>
          <a:lstStyle/>
          <a:p>
            <a:pPr algn="l"/>
            <a:r>
              <a:rPr lang="en-US" dirty="0" smtClean="0"/>
              <a:t>-</a:t>
            </a:r>
            <a:r>
              <a:rPr lang="en-US" sz="2400" b="1" dirty="0" smtClean="0">
                <a:cs typeface="+mj-cs"/>
              </a:rPr>
              <a:t>Raised </a:t>
            </a:r>
            <a:r>
              <a:rPr lang="en-US" sz="2400" b="1" dirty="0" smtClean="0">
                <a:solidFill>
                  <a:srgbClr val="FF0000"/>
                </a:solidFill>
                <a:cs typeface="+mj-cs"/>
              </a:rPr>
              <a:t>FSH / LH </a:t>
            </a:r>
            <a:r>
              <a:rPr lang="en-US" sz="2400" b="1" dirty="0" smtClean="0">
                <a:cs typeface="+mj-cs"/>
              </a:rPr>
              <a:t>indicate the possibility of premature ovarian failure or early menopause.</a:t>
            </a:r>
          </a:p>
          <a:p>
            <a:pPr algn="l"/>
            <a:r>
              <a:rPr lang="en-US" sz="2400" b="1" dirty="0" smtClean="0">
                <a:cs typeface="+mj-cs"/>
              </a:rPr>
              <a:t>- Raised </a:t>
            </a:r>
            <a:r>
              <a:rPr lang="en-US" sz="2400" b="1" dirty="0" smtClean="0">
                <a:solidFill>
                  <a:srgbClr val="FF0000"/>
                </a:solidFill>
                <a:cs typeface="+mj-cs"/>
              </a:rPr>
              <a:t>LH/FSH</a:t>
            </a:r>
            <a:r>
              <a:rPr lang="en-US" sz="2400" b="1" dirty="0" smtClean="0">
                <a:cs typeface="+mj-cs"/>
              </a:rPr>
              <a:t> ratio indicate the possibility of PCOS.</a:t>
            </a:r>
          </a:p>
          <a:p>
            <a:pPr algn="l"/>
            <a:r>
              <a:rPr lang="en-US" sz="2400" b="1" dirty="0" smtClean="0">
                <a:cs typeface="+mj-cs"/>
              </a:rPr>
              <a:t>-Decrease both FSH and LH ,check other hormones like adrenal and thyroid hormones, if all decrease this patient may had hypopituitarism.</a:t>
            </a:r>
          </a:p>
          <a:p>
            <a:pPr algn="l"/>
            <a:r>
              <a:rPr lang="en-US" sz="2400" b="1" dirty="0" smtClean="0">
                <a:cs typeface="+mj-cs"/>
              </a:rPr>
              <a:t>If only </a:t>
            </a:r>
            <a:r>
              <a:rPr lang="en-US" sz="2400" b="1" dirty="0" smtClean="0">
                <a:solidFill>
                  <a:srgbClr val="FF0000"/>
                </a:solidFill>
                <a:cs typeface="+mj-cs"/>
              </a:rPr>
              <a:t>FSH</a:t>
            </a:r>
            <a:r>
              <a:rPr lang="en-US" sz="2400" b="1" dirty="0" smtClean="0">
                <a:cs typeface="+mj-cs"/>
              </a:rPr>
              <a:t> and </a:t>
            </a:r>
            <a:r>
              <a:rPr lang="en-US" sz="2400" b="1" dirty="0" smtClean="0">
                <a:solidFill>
                  <a:srgbClr val="FF0000"/>
                </a:solidFill>
                <a:cs typeface="+mj-cs"/>
              </a:rPr>
              <a:t>LH</a:t>
            </a:r>
            <a:r>
              <a:rPr lang="en-US" sz="2400" b="1" dirty="0" smtClean="0">
                <a:cs typeface="+mj-cs"/>
              </a:rPr>
              <a:t> are low this is called isolated gonadotropin deficiency which is very rare condition.</a:t>
            </a:r>
          </a:p>
          <a:p>
            <a:pPr algn="l"/>
            <a:r>
              <a:rPr lang="en-US" sz="2400" b="1" dirty="0" smtClean="0">
                <a:cs typeface="+mj-cs"/>
              </a:rPr>
              <a:t>-If </a:t>
            </a:r>
            <a:r>
              <a:rPr lang="en-US" sz="2400" b="1" dirty="0" smtClean="0">
                <a:solidFill>
                  <a:srgbClr val="FF0000"/>
                </a:solidFill>
                <a:cs typeface="+mj-cs"/>
              </a:rPr>
              <a:t>prolactin</a:t>
            </a:r>
            <a:r>
              <a:rPr lang="en-US" sz="2400" b="1" dirty="0" smtClean="0">
                <a:cs typeface="+mj-cs"/>
              </a:rPr>
              <a:t> is raised check </a:t>
            </a:r>
            <a:r>
              <a:rPr lang="en-US" sz="2400" b="1" dirty="0" smtClean="0">
                <a:solidFill>
                  <a:srgbClr val="FF0000"/>
                </a:solidFill>
                <a:cs typeface="+mj-cs"/>
              </a:rPr>
              <a:t>TSH</a:t>
            </a:r>
            <a:r>
              <a:rPr lang="en-US" sz="2400" b="1" dirty="0" smtClean="0">
                <a:cs typeface="+mj-cs"/>
              </a:rPr>
              <a:t> because hypothyroidism is a cause of hyper-</a:t>
            </a:r>
            <a:r>
              <a:rPr lang="en-US" sz="2400" b="1" dirty="0" err="1" smtClean="0">
                <a:cs typeface="+mj-cs"/>
              </a:rPr>
              <a:t>prolactinemia</a:t>
            </a:r>
            <a:r>
              <a:rPr lang="en-US" sz="2400" b="1" dirty="0" smtClean="0">
                <a:cs typeface="+mj-cs"/>
              </a:rPr>
              <a:t>.</a:t>
            </a:r>
          </a:p>
          <a:p>
            <a:pPr algn="l"/>
            <a:r>
              <a:rPr lang="en-US" sz="2400" b="1" dirty="0" smtClean="0">
                <a:cs typeface="+mj-cs"/>
              </a:rPr>
              <a:t>6- Genetic study for those with absent secondary sex character or those with ambiguous external genitalia.</a:t>
            </a:r>
          </a:p>
        </p:txBody>
      </p:sp>
    </p:spTree>
    <p:extLst>
      <p:ext uri="{BB962C8B-B14F-4D97-AF65-F5344CB8AC3E}">
        <p14:creationId xmlns:p14="http://schemas.microsoft.com/office/powerpoint/2010/main" val="3386000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6615" y="620688"/>
            <a:ext cx="8208912" cy="4893647"/>
          </a:xfrm>
          <a:prstGeom prst="rect">
            <a:avLst/>
          </a:prstGeom>
        </p:spPr>
        <p:txBody>
          <a:bodyPr wrap="square">
            <a:spAutoFit/>
          </a:bodyPr>
          <a:lstStyle/>
          <a:p>
            <a:pPr algn="l"/>
            <a:r>
              <a:rPr lang="en-US" sz="2400" b="1" dirty="0" smtClean="0">
                <a:cs typeface="+mj-cs"/>
              </a:rPr>
              <a:t>7- </a:t>
            </a:r>
            <a:r>
              <a:rPr lang="en-US" sz="2400" b="1" dirty="0" smtClean="0">
                <a:solidFill>
                  <a:srgbClr val="FF0000"/>
                </a:solidFill>
                <a:cs typeface="+mj-cs"/>
              </a:rPr>
              <a:t>Laparoscopy</a:t>
            </a:r>
            <a:r>
              <a:rPr lang="en-US" sz="2400" b="1" dirty="0" smtClean="0">
                <a:cs typeface="+mj-cs"/>
              </a:rPr>
              <a:t> to check for streak or absent gonads or absent upper genital tract.</a:t>
            </a:r>
          </a:p>
          <a:p>
            <a:pPr algn="l"/>
            <a:r>
              <a:rPr lang="en-US" sz="2400" b="1" dirty="0" smtClean="0">
                <a:cs typeface="+mj-cs"/>
              </a:rPr>
              <a:t>8- </a:t>
            </a:r>
            <a:r>
              <a:rPr lang="en-US" sz="2400" b="1" dirty="0" smtClean="0">
                <a:solidFill>
                  <a:srgbClr val="FF0000"/>
                </a:solidFill>
                <a:cs typeface="+mj-cs"/>
              </a:rPr>
              <a:t>Therapeutic test </a:t>
            </a:r>
            <a:r>
              <a:rPr lang="en-US" sz="2400" b="1" dirty="0" smtClean="0">
                <a:cs typeface="+mj-cs"/>
              </a:rPr>
              <a:t>give 0.05 of </a:t>
            </a:r>
            <a:r>
              <a:rPr lang="en-US" sz="2400" b="1" dirty="0" err="1" smtClean="0">
                <a:cs typeface="+mj-cs"/>
              </a:rPr>
              <a:t>Ethinyl</a:t>
            </a:r>
            <a:r>
              <a:rPr lang="en-US" sz="2400" b="1" dirty="0" smtClean="0">
                <a:cs typeface="+mj-cs"/>
              </a:rPr>
              <a:t>- estradiol for 21 days with 7 days interval break if she had break through bleeding, this will exclude different types of anomalies especially obstruction, agenesis and adhesions.</a:t>
            </a:r>
          </a:p>
          <a:p>
            <a:pPr algn="l"/>
            <a:r>
              <a:rPr lang="en-US" sz="2400" b="1" dirty="0" smtClean="0">
                <a:cs typeface="+mj-cs"/>
              </a:rPr>
              <a:t>-Failure to have with drawl bleeding may be caused by pregnancy, psychogenic amenorrhea or androgenic tumor.</a:t>
            </a:r>
          </a:p>
          <a:p>
            <a:pPr algn="l"/>
            <a:r>
              <a:rPr lang="en-US" sz="2400" b="1" dirty="0" smtClean="0">
                <a:cs typeface="+mj-cs"/>
              </a:rPr>
              <a:t>-Failure of the ovary to raise estrogen after gonadotropin injections during the proliferative phase of the cycle suggests primary ovarian failure.</a:t>
            </a:r>
          </a:p>
          <a:p>
            <a:pPr algn="l"/>
            <a:r>
              <a:rPr lang="en-US" sz="2400" b="1" dirty="0" smtClean="0">
                <a:cs typeface="+mj-cs"/>
              </a:rPr>
              <a:t>-Failure of the pituitary to increase the gonadotropin secretion after clomiphene citrate treatment indicates pituitary failure</a:t>
            </a:r>
            <a:endParaRPr lang="ar-IQ" sz="2400" b="1" dirty="0">
              <a:cs typeface="+mj-cs"/>
            </a:endParaRPr>
          </a:p>
        </p:txBody>
      </p:sp>
    </p:spTree>
    <p:extLst>
      <p:ext uri="{BB962C8B-B14F-4D97-AF65-F5344CB8AC3E}">
        <p14:creationId xmlns:p14="http://schemas.microsoft.com/office/powerpoint/2010/main" val="1130771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3"/>
            <a:ext cx="8208912" cy="5386090"/>
          </a:xfrm>
          <a:prstGeom prst="rect">
            <a:avLst/>
          </a:prstGeom>
        </p:spPr>
        <p:txBody>
          <a:bodyPr wrap="square">
            <a:spAutoFit/>
          </a:bodyPr>
          <a:lstStyle/>
          <a:p>
            <a:pPr algn="l"/>
            <a:r>
              <a:rPr lang="en-US" sz="2800" b="1" dirty="0" smtClean="0">
                <a:solidFill>
                  <a:srgbClr val="FF0000"/>
                </a:solidFill>
                <a:cs typeface="+mj-cs"/>
              </a:rPr>
              <a:t>TREATMENT</a:t>
            </a:r>
          </a:p>
          <a:p>
            <a:pPr algn="l"/>
            <a:r>
              <a:rPr lang="en-US" sz="2400" b="1" dirty="0" smtClean="0">
                <a:solidFill>
                  <a:srgbClr val="00B0F0"/>
                </a:solidFill>
                <a:cs typeface="+mj-cs"/>
              </a:rPr>
              <a:t>IT SHOULD BE DIRECTED TO THE CAUSE</a:t>
            </a:r>
          </a:p>
          <a:p>
            <a:pPr algn="l"/>
            <a:r>
              <a:rPr lang="en-US" sz="2400" b="1" dirty="0" smtClean="0">
                <a:cs typeface="+mj-cs"/>
              </a:rPr>
              <a:t>-Reassurance of the patient is always comes first after exclusion of organic causes.</a:t>
            </a:r>
          </a:p>
          <a:p>
            <a:pPr algn="l"/>
            <a:r>
              <a:rPr lang="en-US" sz="2400" b="1" dirty="0" smtClean="0">
                <a:cs typeface="+mj-cs"/>
              </a:rPr>
              <a:t>-General measures like correction of anemia and proper dieting for those with anorexia nervosa or advices to reduce </a:t>
            </a:r>
            <a:r>
              <a:rPr lang="en-US" sz="2400" b="1" dirty="0" err="1" smtClean="0">
                <a:cs typeface="+mj-cs"/>
              </a:rPr>
              <a:t>wt</a:t>
            </a:r>
            <a:r>
              <a:rPr lang="en-US" sz="2400" b="1" dirty="0" smtClean="0">
                <a:cs typeface="+mj-cs"/>
              </a:rPr>
              <a:t> among those who are over wt.</a:t>
            </a:r>
          </a:p>
          <a:p>
            <a:pPr algn="l"/>
            <a:r>
              <a:rPr lang="en-US" sz="2400" b="1" dirty="0" smtClean="0">
                <a:cs typeface="+mj-cs"/>
              </a:rPr>
              <a:t>-Psychological consultation and therapy is mandatory in certain </a:t>
            </a:r>
            <a:endParaRPr lang="ar-IQ" sz="2400" b="1" dirty="0" smtClean="0">
              <a:cs typeface="+mj-cs"/>
            </a:endParaRPr>
          </a:p>
          <a:p>
            <a:pPr algn="l"/>
            <a:r>
              <a:rPr lang="en-US" sz="2400" b="1" dirty="0" smtClean="0">
                <a:cs typeface="+mj-cs"/>
              </a:rPr>
              <a:t>cases.</a:t>
            </a:r>
          </a:p>
          <a:p>
            <a:pPr algn="l"/>
            <a:endParaRPr lang="en-US" sz="2400" b="1" dirty="0" smtClean="0">
              <a:cs typeface="+mj-cs"/>
            </a:endParaRPr>
          </a:p>
          <a:p>
            <a:pPr algn="l"/>
            <a:endParaRPr lang="en-US" sz="2400" b="1" dirty="0">
              <a:cs typeface="+mj-cs"/>
            </a:endParaRPr>
          </a:p>
          <a:p>
            <a:pPr algn="l"/>
            <a:r>
              <a:rPr lang="en-US" sz="2800" b="1" dirty="0" smtClean="0">
                <a:solidFill>
                  <a:srgbClr val="92D050"/>
                </a:solidFill>
                <a:cs typeface="+mj-cs"/>
              </a:rPr>
              <a:t>Any questions?</a:t>
            </a:r>
          </a:p>
          <a:p>
            <a:pPr algn="ctr"/>
            <a:r>
              <a:rPr lang="en-US" sz="2400" b="1" dirty="0">
                <a:cs typeface="+mj-cs"/>
              </a:rPr>
              <a:t> </a:t>
            </a:r>
            <a:r>
              <a:rPr lang="en-US" sz="2400" b="1" dirty="0" smtClean="0">
                <a:cs typeface="+mj-cs"/>
              </a:rPr>
              <a:t>                         </a:t>
            </a:r>
            <a:r>
              <a:rPr lang="en-US" sz="2400" b="1" dirty="0" smtClean="0">
                <a:solidFill>
                  <a:srgbClr val="FF0000"/>
                </a:solidFill>
                <a:latin typeface="Arial Black" pitchFamily="34" charset="0"/>
                <a:cs typeface="+mj-cs"/>
              </a:rPr>
              <a:t>THANKS FOR YOUR NICE TTENTION  </a:t>
            </a:r>
            <a:endParaRPr lang="en-US" sz="2400" b="1" dirty="0">
              <a:cs typeface="+mj-cs"/>
            </a:endParaRPr>
          </a:p>
        </p:txBody>
      </p:sp>
    </p:spTree>
    <p:extLst>
      <p:ext uri="{BB962C8B-B14F-4D97-AF65-F5344CB8AC3E}">
        <p14:creationId xmlns:p14="http://schemas.microsoft.com/office/powerpoint/2010/main" val="1689277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5846"/>
            <a:ext cx="8208912" cy="6124754"/>
          </a:xfrm>
          <a:prstGeom prst="rect">
            <a:avLst/>
          </a:prstGeom>
        </p:spPr>
        <p:txBody>
          <a:bodyPr wrap="square">
            <a:spAutoFit/>
          </a:bodyPr>
          <a:lstStyle/>
          <a:p>
            <a:pPr algn="l"/>
            <a:r>
              <a:rPr lang="en-US" sz="2800" b="1" dirty="0" smtClean="0">
                <a:cs typeface="+mj-cs"/>
              </a:rPr>
              <a:t>AMENORRHEA SUB DIVIDED INTO DIFFERENT CLASIFICATION:-</a:t>
            </a:r>
          </a:p>
          <a:p>
            <a:pPr algn="l"/>
            <a:r>
              <a:rPr lang="en-US" sz="2400" b="1" dirty="0" smtClean="0">
                <a:solidFill>
                  <a:schemeClr val="accent1"/>
                </a:solidFill>
                <a:cs typeface="+mj-cs"/>
              </a:rPr>
              <a:t>A- Primary amenorrhea</a:t>
            </a:r>
            <a:r>
              <a:rPr lang="en-US" sz="2400" b="1" dirty="0" smtClean="0">
                <a:cs typeface="+mj-cs"/>
              </a:rPr>
              <a:t>: - Failure of menarche to occur when expected in relation to the onset of pubertal development.</a:t>
            </a:r>
          </a:p>
          <a:p>
            <a:pPr algn="l"/>
            <a:r>
              <a:rPr lang="en-US" sz="2400" b="1" dirty="0" smtClean="0">
                <a:cs typeface="+mj-cs"/>
              </a:rPr>
              <a:t>Breast bud, pubic hair, axillary hair and menarche.</a:t>
            </a:r>
          </a:p>
          <a:p>
            <a:pPr algn="l"/>
            <a:r>
              <a:rPr lang="en-US" sz="2400" b="1" dirty="0" smtClean="0">
                <a:cs typeface="+mj-cs"/>
              </a:rPr>
              <a:t> No menarche by age 16 years with signs of pubertal development</a:t>
            </a:r>
          </a:p>
          <a:p>
            <a:pPr algn="l"/>
            <a:r>
              <a:rPr lang="en-US" sz="2400" b="1" dirty="0" smtClean="0">
                <a:cs typeface="+mj-cs"/>
              </a:rPr>
              <a:t>   </a:t>
            </a:r>
          </a:p>
          <a:p>
            <a:pPr algn="l"/>
            <a:r>
              <a:rPr lang="en-US" sz="2400" b="1" dirty="0" smtClean="0">
                <a:cs typeface="+mj-cs"/>
              </a:rPr>
              <a:t>  No onset of pubertal development by age 14 years</a:t>
            </a:r>
          </a:p>
          <a:p>
            <a:pPr algn="l"/>
            <a:r>
              <a:rPr lang="en-US" sz="2400" b="1" dirty="0" smtClean="0">
                <a:solidFill>
                  <a:schemeClr val="accent1"/>
                </a:solidFill>
                <a:cs typeface="+mj-cs"/>
              </a:rPr>
              <a:t>B-Secondary amenorrhea</a:t>
            </a:r>
          </a:p>
          <a:p>
            <a:pPr algn="l"/>
            <a:r>
              <a:rPr lang="en-US" sz="2400" b="1" dirty="0" smtClean="0">
                <a:cs typeface="+mj-cs"/>
              </a:rPr>
              <a:t>    Absence of menstruation for 3 or more months in a previously menstruating women of reproductive age.</a:t>
            </a:r>
          </a:p>
          <a:p>
            <a:pPr algn="l"/>
            <a:r>
              <a:rPr lang="en-US" sz="2400" b="1" dirty="0" smtClean="0">
                <a:cs typeface="+mj-cs"/>
              </a:rPr>
              <a:t>It is also divided into physiological and pathological</a:t>
            </a:r>
          </a:p>
          <a:p>
            <a:pPr algn="l"/>
            <a:r>
              <a:rPr lang="en-US" sz="2400" b="1" dirty="0" smtClean="0">
                <a:solidFill>
                  <a:srgbClr val="FF0000"/>
                </a:solidFill>
                <a:cs typeface="+mj-cs"/>
              </a:rPr>
              <a:t>A-Physiological amenorrhea </a:t>
            </a:r>
            <a:r>
              <a:rPr lang="en-US" sz="2400" b="1" dirty="0" smtClean="0">
                <a:cs typeface="+mj-cs"/>
              </a:rPr>
              <a:t>occurred in pre-pubertal age, pregnancy, lactation and menopause.</a:t>
            </a:r>
          </a:p>
          <a:p>
            <a:pPr algn="l"/>
            <a:r>
              <a:rPr lang="en-US" sz="2400" b="1" dirty="0" smtClean="0">
                <a:solidFill>
                  <a:srgbClr val="FF0000"/>
                </a:solidFill>
                <a:cs typeface="+mj-cs"/>
              </a:rPr>
              <a:t>B-Pathological amenorrhea </a:t>
            </a:r>
            <a:endParaRPr lang="ar-IQ" sz="2400" b="1" dirty="0">
              <a:solidFill>
                <a:srgbClr val="FF0000"/>
              </a:solidFill>
              <a:cs typeface="+mj-cs"/>
            </a:endParaRPr>
          </a:p>
        </p:txBody>
      </p:sp>
    </p:spTree>
    <p:extLst>
      <p:ext uri="{BB962C8B-B14F-4D97-AF65-F5344CB8AC3E}">
        <p14:creationId xmlns:p14="http://schemas.microsoft.com/office/powerpoint/2010/main" val="571508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64704"/>
            <a:ext cx="8640960" cy="4154984"/>
          </a:xfrm>
          <a:prstGeom prst="rect">
            <a:avLst/>
          </a:prstGeom>
        </p:spPr>
        <p:txBody>
          <a:bodyPr wrap="square">
            <a:spAutoFit/>
          </a:bodyPr>
          <a:lstStyle/>
          <a:p>
            <a:pPr algn="l"/>
            <a:r>
              <a:rPr lang="en-US" sz="2400" b="1" u="sng" dirty="0" smtClean="0">
                <a:solidFill>
                  <a:srgbClr val="FF0000"/>
                </a:solidFill>
                <a:cs typeface="+mj-cs"/>
              </a:rPr>
              <a:t>-Pathological amenorrhea </a:t>
            </a:r>
            <a:r>
              <a:rPr lang="en-US" sz="2400" b="1" dirty="0" smtClean="0">
                <a:cs typeface="+mj-cs"/>
              </a:rPr>
              <a:t>caused by different hypothalamic, pituitary, ovarian, uterine and vaginal disorder and pathologies which was needed to be completely healthy in order to have normal menstruation plus endocrine disorder.</a:t>
            </a:r>
          </a:p>
          <a:p>
            <a:pPr algn="l"/>
            <a:endParaRPr lang="en-US" sz="2400" b="1" dirty="0" smtClean="0">
              <a:cs typeface="+mj-cs"/>
            </a:endParaRPr>
          </a:p>
          <a:p>
            <a:pPr algn="l"/>
            <a:r>
              <a:rPr lang="en-US" sz="2400" b="1" dirty="0" smtClean="0">
                <a:cs typeface="+mj-cs"/>
              </a:rPr>
              <a:t>Some authors sub divided amenorrhea into false and true amenorrhea. </a:t>
            </a:r>
          </a:p>
          <a:p>
            <a:pPr algn="l"/>
            <a:r>
              <a:rPr lang="en-US" sz="2400" b="1" dirty="0" smtClean="0">
                <a:cs typeface="+mj-cs"/>
              </a:rPr>
              <a:t>Those with false amenorrhea they had normal cycles but it is hidden somewhere also called crypto menorrhea means (hidden cycles) like in imperforate hymen and </a:t>
            </a:r>
            <a:r>
              <a:rPr lang="en-US" sz="2400" b="1" dirty="0" err="1" smtClean="0">
                <a:cs typeface="+mj-cs"/>
              </a:rPr>
              <a:t>cervica</a:t>
            </a:r>
            <a:r>
              <a:rPr lang="en-US" sz="2400" b="1" dirty="0" smtClean="0">
                <a:cs typeface="+mj-cs"/>
              </a:rPr>
              <a:t> and vaginal septum and stenosis</a:t>
            </a:r>
            <a:r>
              <a:rPr lang="en-US" dirty="0" smtClean="0"/>
              <a:t>.</a:t>
            </a:r>
            <a:endParaRPr lang="en-US" dirty="0"/>
          </a:p>
        </p:txBody>
      </p:sp>
    </p:spTree>
    <p:extLst>
      <p:ext uri="{BB962C8B-B14F-4D97-AF65-F5344CB8AC3E}">
        <p14:creationId xmlns:p14="http://schemas.microsoft.com/office/powerpoint/2010/main" val="2776896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7920880" cy="3847207"/>
          </a:xfrm>
          <a:prstGeom prst="rect">
            <a:avLst/>
          </a:prstGeom>
        </p:spPr>
        <p:txBody>
          <a:bodyPr wrap="square">
            <a:spAutoFit/>
          </a:bodyPr>
          <a:lstStyle/>
          <a:p>
            <a:pPr algn="l"/>
            <a:r>
              <a:rPr lang="en-US" sz="2800" b="1" dirty="0" smtClean="0">
                <a:solidFill>
                  <a:srgbClr val="FF0000"/>
                </a:solidFill>
                <a:cs typeface="+mj-cs"/>
              </a:rPr>
              <a:t>PATHO-PHYSIOLOGY:-</a:t>
            </a:r>
          </a:p>
          <a:p>
            <a:pPr algn="l"/>
            <a:r>
              <a:rPr lang="en-US" sz="2400" b="1" dirty="0" smtClean="0">
                <a:cs typeface="+mj-cs"/>
              </a:rPr>
              <a:t>A women to have normal menstrual cycle she need to have normal </a:t>
            </a:r>
            <a:r>
              <a:rPr lang="en-US" sz="2400" b="1" dirty="0" err="1" smtClean="0">
                <a:cs typeface="+mj-cs"/>
              </a:rPr>
              <a:t>hypothalamico-hypophysial</a:t>
            </a:r>
            <a:r>
              <a:rPr lang="en-US" sz="2400" b="1" dirty="0" smtClean="0">
                <a:cs typeface="+mj-cs"/>
              </a:rPr>
              <a:t>- ovarian- uterine&amp; vaginal axis</a:t>
            </a:r>
          </a:p>
          <a:p>
            <a:pPr algn="l"/>
            <a:r>
              <a:rPr lang="en-US" sz="2400" b="1" dirty="0" smtClean="0">
                <a:cs typeface="+mj-cs"/>
              </a:rPr>
              <a:t>Any defect in the above chain might result in amenorrhea</a:t>
            </a:r>
          </a:p>
          <a:p>
            <a:pPr algn="l"/>
            <a:r>
              <a:rPr lang="en-US" sz="2400" b="1" dirty="0" err="1" smtClean="0">
                <a:cs typeface="+mj-cs"/>
              </a:rPr>
              <a:t>Gonado-trophin</a:t>
            </a:r>
            <a:r>
              <a:rPr lang="en-US" sz="2400" b="1" dirty="0" smtClean="0">
                <a:cs typeface="+mj-cs"/>
              </a:rPr>
              <a:t> releasing factors released from the hypothalamus which stimulate the pituitary gland to secrete </a:t>
            </a:r>
            <a:r>
              <a:rPr lang="en-US" sz="2400" b="1" dirty="0" err="1" smtClean="0">
                <a:cs typeface="+mj-cs"/>
              </a:rPr>
              <a:t>Gonado-trophins</a:t>
            </a:r>
            <a:r>
              <a:rPr lang="en-US" sz="2400" b="1" dirty="0" smtClean="0">
                <a:cs typeface="+mj-cs"/>
              </a:rPr>
              <a:t> FSH &amp; LH which in turn affect the ovaries to secrete estrogen and progesterone &amp;those two hormones will initiate the menstrual cycle.</a:t>
            </a:r>
            <a:endParaRPr lang="en-US" sz="2400" b="1" dirty="0">
              <a:cs typeface="+mj-cs"/>
            </a:endParaRPr>
          </a:p>
        </p:txBody>
      </p:sp>
    </p:spTree>
    <p:extLst>
      <p:ext uri="{BB962C8B-B14F-4D97-AF65-F5344CB8AC3E}">
        <p14:creationId xmlns:p14="http://schemas.microsoft.com/office/powerpoint/2010/main" val="4011789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7992888" cy="5693866"/>
          </a:xfrm>
          <a:prstGeom prst="rect">
            <a:avLst/>
          </a:prstGeom>
        </p:spPr>
        <p:txBody>
          <a:bodyPr wrap="square">
            <a:spAutoFit/>
          </a:bodyPr>
          <a:lstStyle/>
          <a:p>
            <a:pPr algn="l"/>
            <a:r>
              <a:rPr lang="en-US" sz="2800" b="1" dirty="0" smtClean="0">
                <a:solidFill>
                  <a:srgbClr val="FF0000"/>
                </a:solidFill>
                <a:cs typeface="+mj-cs"/>
              </a:rPr>
              <a:t>Hypo-thalamic causes </a:t>
            </a:r>
          </a:p>
          <a:p>
            <a:pPr algn="l"/>
            <a:r>
              <a:rPr lang="en-US" sz="2400" b="1" dirty="0" smtClean="0">
                <a:cs typeface="+mj-cs"/>
              </a:rPr>
              <a:t>It is sub divided into functional disorder like stressful condition, </a:t>
            </a:r>
            <a:r>
              <a:rPr lang="en-US" sz="2400" b="1" dirty="0" err="1" smtClean="0">
                <a:cs typeface="+mj-cs"/>
              </a:rPr>
              <a:t>pseudocyesis</a:t>
            </a:r>
            <a:r>
              <a:rPr lang="en-US" sz="2400" b="1" dirty="0" smtClean="0">
                <a:cs typeface="+mj-cs"/>
              </a:rPr>
              <a:t>, bereavement reaction, loss of relatives and friend, change jobs, fear and even some acute illnesses.</a:t>
            </a:r>
          </a:p>
          <a:p>
            <a:pPr algn="l"/>
            <a:r>
              <a:rPr lang="en-US" sz="2400" b="1" u="sng" dirty="0" err="1" smtClean="0">
                <a:solidFill>
                  <a:schemeClr val="accent1"/>
                </a:solidFill>
                <a:cs typeface="+mj-cs"/>
              </a:rPr>
              <a:t>Psedocyesis</a:t>
            </a:r>
            <a:endParaRPr lang="en-US" sz="2400" b="1" u="sng" dirty="0" smtClean="0">
              <a:solidFill>
                <a:schemeClr val="accent1"/>
              </a:solidFill>
              <a:cs typeface="+mj-cs"/>
            </a:endParaRPr>
          </a:p>
          <a:p>
            <a:pPr algn="l"/>
            <a:r>
              <a:rPr lang="en-US" sz="2400" b="1" dirty="0" smtClean="0">
                <a:cs typeface="+mj-cs"/>
              </a:rPr>
              <a:t>It is defined as strong desire to conceive seen among those with long H/O infertility, so they simulate all symptoms and signs of pregnancy.</a:t>
            </a:r>
          </a:p>
          <a:p>
            <a:pPr algn="l"/>
            <a:r>
              <a:rPr lang="en-US" sz="2400" b="1" dirty="0" smtClean="0">
                <a:cs typeface="+mj-cs"/>
              </a:rPr>
              <a:t>Their abdomen will show gaseous distension, amenorrhea, nausea and vomiting and they never got satisfied that they are not pregnant even if you do for them ultra- </a:t>
            </a:r>
            <a:r>
              <a:rPr lang="en-US" sz="2400" b="1" dirty="0" err="1" smtClean="0">
                <a:cs typeface="+mj-cs"/>
              </a:rPr>
              <a:t>sonography</a:t>
            </a:r>
            <a:r>
              <a:rPr lang="en-US" sz="2400" b="1" dirty="0" smtClean="0">
                <a:cs typeface="+mj-cs"/>
              </a:rPr>
              <a:t>.</a:t>
            </a:r>
          </a:p>
          <a:p>
            <a:pPr algn="l"/>
            <a:r>
              <a:rPr lang="en-US" sz="2400" b="1" dirty="0" smtClean="0">
                <a:solidFill>
                  <a:schemeClr val="accent1"/>
                </a:solidFill>
                <a:cs typeface="+mj-cs"/>
              </a:rPr>
              <a:t>Organic disorders </a:t>
            </a:r>
          </a:p>
          <a:p>
            <a:pPr algn="l"/>
            <a:r>
              <a:rPr lang="en-US" sz="2400" b="1" dirty="0" smtClean="0">
                <a:cs typeface="+mj-cs"/>
              </a:rPr>
              <a:t>Destruction, infection, tumor (</a:t>
            </a:r>
            <a:r>
              <a:rPr lang="en-US" sz="2400" b="1" dirty="0" err="1" smtClean="0">
                <a:cs typeface="+mj-cs"/>
              </a:rPr>
              <a:t>cranio-pharyngioma</a:t>
            </a:r>
            <a:r>
              <a:rPr lang="en-US" sz="2400" b="1" dirty="0" smtClean="0">
                <a:cs typeface="+mj-cs"/>
              </a:rPr>
              <a:t>) all lead to amenorrhea.</a:t>
            </a:r>
            <a:endParaRPr lang="en-US" sz="2400" b="1" dirty="0">
              <a:cs typeface="+mj-cs"/>
            </a:endParaRPr>
          </a:p>
        </p:txBody>
      </p:sp>
    </p:spTree>
    <p:extLst>
      <p:ext uri="{BB962C8B-B14F-4D97-AF65-F5344CB8AC3E}">
        <p14:creationId xmlns:p14="http://schemas.microsoft.com/office/powerpoint/2010/main" val="1964560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751344"/>
            <a:ext cx="8424936" cy="5262979"/>
          </a:xfrm>
          <a:prstGeom prst="rect">
            <a:avLst/>
          </a:prstGeom>
        </p:spPr>
        <p:txBody>
          <a:bodyPr wrap="square">
            <a:spAutoFit/>
          </a:bodyPr>
          <a:lstStyle/>
          <a:p>
            <a:pPr algn="l"/>
            <a:r>
              <a:rPr lang="en-US" sz="2400" b="1" dirty="0" smtClean="0">
                <a:solidFill>
                  <a:srgbClr val="FF0000"/>
                </a:solidFill>
                <a:cs typeface="+mj-cs"/>
              </a:rPr>
              <a:t>OTHER CAUSES OF AMENORRHEA</a:t>
            </a:r>
          </a:p>
          <a:p>
            <a:pPr algn="l"/>
            <a:r>
              <a:rPr lang="en-US" sz="2400" b="1" dirty="0" smtClean="0">
                <a:cs typeface="+mj-cs"/>
              </a:rPr>
              <a:t>Pituitary disorders  like destruction of the pituitary gland by ischemia which was seen in patient with Sheehan's syndrome , tumor, infection (</a:t>
            </a:r>
            <a:r>
              <a:rPr lang="en-US" sz="2400" b="1" dirty="0" err="1" smtClean="0">
                <a:cs typeface="+mj-cs"/>
              </a:rPr>
              <a:t>hypophysitis</a:t>
            </a:r>
            <a:r>
              <a:rPr lang="en-US" sz="2400" b="1" dirty="0" smtClean="0">
                <a:cs typeface="+mj-cs"/>
              </a:rPr>
              <a:t>) and T.B </a:t>
            </a:r>
            <a:r>
              <a:rPr lang="en-US" sz="2400" b="1" dirty="0" err="1" smtClean="0">
                <a:cs typeface="+mj-cs"/>
              </a:rPr>
              <a:t>hypophysitis</a:t>
            </a:r>
            <a:r>
              <a:rPr lang="en-US" sz="2400" b="1" dirty="0" smtClean="0">
                <a:cs typeface="+mj-cs"/>
              </a:rPr>
              <a:t>.</a:t>
            </a:r>
          </a:p>
          <a:p>
            <a:pPr algn="l"/>
            <a:r>
              <a:rPr lang="en-US" sz="2400" b="1" dirty="0" smtClean="0">
                <a:cs typeface="+mj-cs"/>
              </a:rPr>
              <a:t>	Sheehan's syndrome which is seen among those with sever P.P.H which will lead to destruction of the anterior pituitary gland either complete destruction with involvement of whole function of the anterior pituitary gland (Gonadotrophic,  </a:t>
            </a:r>
            <a:r>
              <a:rPr lang="en-US" sz="2400" b="1" dirty="0" err="1" smtClean="0">
                <a:cs typeface="+mj-cs"/>
              </a:rPr>
              <a:t>somatotrophic</a:t>
            </a:r>
            <a:r>
              <a:rPr lang="en-US" sz="2400" b="1" dirty="0" smtClean="0">
                <a:cs typeface="+mj-cs"/>
              </a:rPr>
              <a:t>, thyrotrophic and </a:t>
            </a:r>
            <a:r>
              <a:rPr lang="en-US" sz="2400" b="1" dirty="0" err="1" smtClean="0">
                <a:cs typeface="+mj-cs"/>
              </a:rPr>
              <a:t>adreno-cortico</a:t>
            </a:r>
            <a:r>
              <a:rPr lang="en-US" sz="2400" b="1" dirty="0" smtClean="0">
                <a:cs typeface="+mj-cs"/>
              </a:rPr>
              <a:t> trophic which need HRT (hormone replacement therapy) or part of the pituitary gland only the prolactin secreting cells of the pituitary gland which will lead to failure of lactation and breast atrophy. This usually depend on amount of blood loss which will to ischemic changes in the pituitary gland</a:t>
            </a:r>
            <a:r>
              <a:rPr lang="en-US" dirty="0" smtClean="0"/>
              <a:t>.</a:t>
            </a:r>
            <a:endParaRPr lang="en-US" dirty="0"/>
          </a:p>
        </p:txBody>
      </p:sp>
    </p:spTree>
    <p:extLst>
      <p:ext uri="{BB962C8B-B14F-4D97-AF65-F5344CB8AC3E}">
        <p14:creationId xmlns:p14="http://schemas.microsoft.com/office/powerpoint/2010/main" val="1368111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80"/>
            <a:ext cx="8496944" cy="4524315"/>
          </a:xfrm>
          <a:prstGeom prst="rect">
            <a:avLst/>
          </a:prstGeom>
        </p:spPr>
        <p:txBody>
          <a:bodyPr wrap="square">
            <a:spAutoFit/>
          </a:bodyPr>
          <a:lstStyle/>
          <a:p>
            <a:pPr algn="l"/>
            <a:r>
              <a:rPr lang="en-US" sz="2400" b="1" dirty="0" smtClean="0">
                <a:solidFill>
                  <a:srgbClr val="FF0000"/>
                </a:solidFill>
              </a:rPr>
              <a:t>Sheehan's syndrome </a:t>
            </a:r>
            <a:r>
              <a:rPr lang="en-US" sz="2400" b="1" dirty="0" smtClean="0"/>
              <a:t>seen among (4% of patients with mild, </a:t>
            </a:r>
          </a:p>
          <a:p>
            <a:pPr algn="l"/>
            <a:r>
              <a:rPr lang="en-US" sz="2400" b="1" dirty="0" smtClean="0"/>
              <a:t>8-20% in moderate</a:t>
            </a:r>
          </a:p>
          <a:p>
            <a:pPr algn="l"/>
            <a:r>
              <a:rPr lang="en-US" sz="2400" b="1" dirty="0" smtClean="0"/>
              <a:t> and about 50% among sever cases of PPH)</a:t>
            </a:r>
          </a:p>
          <a:p>
            <a:pPr algn="l"/>
            <a:r>
              <a:rPr lang="en-US" sz="2400" b="1" dirty="0" smtClean="0"/>
              <a:t>Anterior pituitary gland affected more because it does normally enlarged in normal pregnancy and blood shifted more to the posterior pituitary lobe during labor which is needed for </a:t>
            </a:r>
            <a:r>
              <a:rPr lang="en-US" sz="2400" b="1" dirty="0" err="1" smtClean="0"/>
              <a:t>syntocinon</a:t>
            </a:r>
            <a:r>
              <a:rPr lang="en-US" sz="2400" b="1" dirty="0" smtClean="0"/>
              <a:t> release, so any deprivation of the pituitary gland will simply lead to Ischemia and hence will affect the production of gonadotropins hormones that will lead to amenorrhea.</a:t>
            </a:r>
          </a:p>
          <a:p>
            <a:pPr algn="l"/>
            <a:r>
              <a:rPr lang="en-US" sz="2400" b="1" dirty="0" smtClean="0"/>
              <a:t> </a:t>
            </a:r>
          </a:p>
          <a:p>
            <a:pPr algn="l"/>
            <a:r>
              <a:rPr lang="en-US" sz="2400" b="1" dirty="0" smtClean="0"/>
              <a:t>This was treated simply by hormones replacement therapy.</a:t>
            </a:r>
          </a:p>
          <a:p>
            <a:pPr algn="l"/>
            <a:r>
              <a:rPr lang="en-US" sz="2400" b="1" dirty="0" smtClean="0"/>
              <a:t>That mean supplemental therapy of deficit hormones.</a:t>
            </a:r>
            <a:endParaRPr lang="en-US" sz="2400" b="1" dirty="0"/>
          </a:p>
        </p:txBody>
      </p:sp>
    </p:spTree>
    <p:extLst>
      <p:ext uri="{BB962C8B-B14F-4D97-AF65-F5344CB8AC3E}">
        <p14:creationId xmlns:p14="http://schemas.microsoft.com/office/powerpoint/2010/main" val="1561655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20688"/>
            <a:ext cx="7848872" cy="3785652"/>
          </a:xfrm>
          <a:prstGeom prst="rect">
            <a:avLst/>
          </a:prstGeom>
        </p:spPr>
        <p:txBody>
          <a:bodyPr wrap="square">
            <a:spAutoFit/>
          </a:bodyPr>
          <a:lstStyle/>
          <a:p>
            <a:pPr algn="l"/>
            <a:r>
              <a:rPr lang="en-US" sz="2400" b="1" u="sng" dirty="0" smtClean="0">
                <a:solidFill>
                  <a:srgbClr val="FF0000"/>
                </a:solidFill>
                <a:cs typeface="+mj-cs"/>
              </a:rPr>
              <a:t>Ovarian causes:-</a:t>
            </a:r>
          </a:p>
          <a:p>
            <a:pPr algn="l"/>
            <a:r>
              <a:rPr lang="en-US" sz="2400" b="1" dirty="0" smtClean="0">
                <a:cs typeface="+mj-cs"/>
              </a:rPr>
              <a:t>	</a:t>
            </a:r>
          </a:p>
          <a:p>
            <a:pPr algn="l"/>
            <a:r>
              <a:rPr lang="en-US" sz="2400" b="1" dirty="0" smtClean="0">
                <a:cs typeface="+mj-cs"/>
              </a:rPr>
              <a:t>A-Chromosomally competent ovarian failure</a:t>
            </a:r>
          </a:p>
          <a:p>
            <a:pPr algn="l"/>
            <a:r>
              <a:rPr lang="en-US" sz="2400" b="1" dirty="0" smtClean="0">
                <a:cs typeface="+mj-cs"/>
              </a:rPr>
              <a:t>It seen among women who had normal 46XX genotype </a:t>
            </a:r>
          </a:p>
          <a:p>
            <a:pPr algn="l"/>
            <a:r>
              <a:rPr lang="en-US" sz="2400" b="1" dirty="0" smtClean="0">
                <a:cs typeface="+mj-cs"/>
              </a:rPr>
              <a:t>Like ovarian Agenesis and </a:t>
            </a:r>
            <a:r>
              <a:rPr lang="en-US" sz="2400" b="1" dirty="0" err="1" smtClean="0">
                <a:cs typeface="+mj-cs"/>
              </a:rPr>
              <a:t>dysgenesis</a:t>
            </a:r>
            <a:r>
              <a:rPr lang="en-US" sz="2400" b="1" dirty="0" smtClean="0">
                <a:cs typeface="+mj-cs"/>
              </a:rPr>
              <a:t> and in cases with premature ovarian failure at 25-35 years of age.</a:t>
            </a:r>
          </a:p>
          <a:p>
            <a:pPr algn="l"/>
            <a:r>
              <a:rPr lang="en-US" sz="2400" b="1" dirty="0" smtClean="0">
                <a:cs typeface="+mj-cs"/>
              </a:rPr>
              <a:t>	</a:t>
            </a:r>
          </a:p>
          <a:p>
            <a:pPr algn="l"/>
            <a:r>
              <a:rPr lang="en-US" sz="2400" b="1" dirty="0" smtClean="0">
                <a:cs typeface="+mj-cs"/>
              </a:rPr>
              <a:t>B- Chromosomally incompetent ovarian failure seen in Turner syndrome 45XO in which there is </a:t>
            </a:r>
            <a:r>
              <a:rPr lang="en-US" sz="2400" b="1" dirty="0" err="1" smtClean="0">
                <a:cs typeface="+mj-cs"/>
              </a:rPr>
              <a:t>atretic</a:t>
            </a:r>
            <a:r>
              <a:rPr lang="en-US" sz="2400" b="1" dirty="0" smtClean="0">
                <a:cs typeface="+mj-cs"/>
              </a:rPr>
              <a:t> small size ovaries.</a:t>
            </a:r>
            <a:endParaRPr lang="en-US" sz="2400" b="1" dirty="0">
              <a:cs typeface="+mj-cs"/>
            </a:endParaRPr>
          </a:p>
        </p:txBody>
      </p:sp>
    </p:spTree>
    <p:extLst>
      <p:ext uri="{BB962C8B-B14F-4D97-AF65-F5344CB8AC3E}">
        <p14:creationId xmlns:p14="http://schemas.microsoft.com/office/powerpoint/2010/main" val="3521718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82</TotalTime>
  <Words>1827</Words>
  <Application>Microsoft Office PowerPoint</Application>
  <PresentationFormat>On-screen Show (4:3)</PresentationFormat>
  <Paragraphs>159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Apothecary</vt:lpstr>
      <vt:lpstr>AMENORRHEA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Mohamed Khaled Ibrahim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AMENORRHEA</dc:title>
  <dc:creator>lenovo</dc:creator>
  <cp:lastModifiedBy>lenovo</cp:lastModifiedBy>
  <cp:revision>9</cp:revision>
  <dcterms:created xsi:type="dcterms:W3CDTF">2020-12-14T09:53:39Z</dcterms:created>
  <dcterms:modified xsi:type="dcterms:W3CDTF">2020-12-27T17:59:00Z</dcterms:modified>
</cp:coreProperties>
</file>